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aleway SemiBold"/>
      <p:regular r:id="rId16"/>
      <p:bold r:id="rId17"/>
      <p:italic r:id="rId18"/>
      <p:boldItalic r:id="rId19"/>
    </p:embeddedFont>
    <p:embeddedFont>
      <p:font typeface="Raleway"/>
      <p:regular r:id="rId20"/>
      <p:bold r:id="rId21"/>
      <p:italic r:id="rId22"/>
      <p:boldItalic r:id="rId23"/>
    </p:embeddedFont>
    <p:embeddedFont>
      <p:font typeface="Proxima Nova"/>
      <p:regular r:id="rId24"/>
      <p:bold r:id="rId25"/>
      <p:italic r:id="rId26"/>
      <p:boldItalic r:id="rId27"/>
    </p:embeddedFont>
    <p:embeddedFont>
      <p:font typeface="Nunito"/>
      <p:regular r:id="rId28"/>
      <p:bold r:id="rId29"/>
      <p:italic r:id="rId30"/>
      <p:boldItalic r:id="rId31"/>
    </p:embeddedFont>
    <p:embeddedFont>
      <p:font typeface="Barlow Light"/>
      <p:regular r:id="rId32"/>
      <p:bold r:id="rId33"/>
      <p:italic r:id="rId34"/>
      <p:boldItalic r:id="rId35"/>
    </p:embeddedFont>
    <p:embeddedFont>
      <p:font typeface="Barlow"/>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ProximaNova-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Nunito-regular.fntdata"/><Relationship Id="rId27" Type="http://schemas.openxmlformats.org/officeDocument/2006/relationships/font" Target="fonts/ProximaNova-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5.xml"/><Relationship Id="rId33" Type="http://schemas.openxmlformats.org/officeDocument/2006/relationships/font" Target="fonts/BarlowLight-bold.fntdata"/><Relationship Id="rId10" Type="http://schemas.openxmlformats.org/officeDocument/2006/relationships/slide" Target="slides/slide4.xml"/><Relationship Id="rId32" Type="http://schemas.openxmlformats.org/officeDocument/2006/relationships/font" Target="fonts/BarlowLight-regular.fntdata"/><Relationship Id="rId13" Type="http://schemas.openxmlformats.org/officeDocument/2006/relationships/slide" Target="slides/slide7.xml"/><Relationship Id="rId35" Type="http://schemas.openxmlformats.org/officeDocument/2006/relationships/font" Target="fonts/BarlowLight-boldItalic.fntdata"/><Relationship Id="rId12" Type="http://schemas.openxmlformats.org/officeDocument/2006/relationships/slide" Target="slides/slide6.xml"/><Relationship Id="rId34" Type="http://schemas.openxmlformats.org/officeDocument/2006/relationships/font" Target="fonts/BarlowLight-italic.fntdata"/><Relationship Id="rId15" Type="http://schemas.openxmlformats.org/officeDocument/2006/relationships/slide" Target="slides/slide9.xml"/><Relationship Id="rId37" Type="http://schemas.openxmlformats.org/officeDocument/2006/relationships/font" Target="fonts/Barlow-bold.fntdata"/><Relationship Id="rId14" Type="http://schemas.openxmlformats.org/officeDocument/2006/relationships/slide" Target="slides/slide8.xml"/><Relationship Id="rId36" Type="http://schemas.openxmlformats.org/officeDocument/2006/relationships/font" Target="fonts/Barlow-regular.fntdata"/><Relationship Id="rId17" Type="http://schemas.openxmlformats.org/officeDocument/2006/relationships/font" Target="fonts/RalewaySemiBold-bold.fntdata"/><Relationship Id="rId39" Type="http://schemas.openxmlformats.org/officeDocument/2006/relationships/font" Target="fonts/Barlow-boldItalic.fntdata"/><Relationship Id="rId16" Type="http://schemas.openxmlformats.org/officeDocument/2006/relationships/font" Target="fonts/RalewaySemiBold-regular.fntdata"/><Relationship Id="rId38" Type="http://schemas.openxmlformats.org/officeDocument/2006/relationships/font" Target="fonts/Barlow-italic.fntdata"/><Relationship Id="rId19" Type="http://schemas.openxmlformats.org/officeDocument/2006/relationships/font" Target="fonts/RalewaySemiBold-boldItalic.fntdata"/><Relationship Id="rId18" Type="http://schemas.openxmlformats.org/officeDocument/2006/relationships/font" Target="fonts/Raleway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759KthmB_MaOE5sU-b_PL2kIPItLB-Kacp9oyDY4EOo/edit#slide=id.g58e59d3604_0_708"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0e5ccfe28_1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0e5ccfe28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https://docs.google.com/presentation/d/1759KthmB_MaOE5sU-b_PL2kIPItLB-Kacp9oyDY4EOo/edit#slide=id.g58e59d3604_0_708</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3a8054d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3a8054d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Autonomous Navigation has been one of the major innovation that has provided rapid advancements in many industries.</a:t>
            </a:r>
            <a:endParaRPr/>
          </a:p>
          <a:p>
            <a:pPr indent="0" lvl="0" marL="0" rtl="0" algn="l">
              <a:spcBef>
                <a:spcPts val="0"/>
              </a:spcBef>
              <a:spcAft>
                <a:spcPts val="0"/>
              </a:spcAft>
              <a:buNone/>
            </a:pPr>
            <a:r>
              <a:rPr lang="en"/>
              <a:t>Specifically for NASA, they use autonomous navigation for Mars Rover, and it is able to autonomously traverse rough terrain and collect data for researchers. </a:t>
            </a:r>
            <a:endParaRPr/>
          </a:p>
          <a:p>
            <a:pPr indent="0" lvl="0" marL="0" rtl="0" algn="l">
              <a:spcBef>
                <a:spcPts val="0"/>
              </a:spcBef>
              <a:spcAft>
                <a:spcPts val="0"/>
              </a:spcAft>
              <a:buNone/>
            </a:pPr>
            <a:r>
              <a:rPr lang="en"/>
              <a:t>For automotive industry, many companies already have self-driving vehicles that are meant to help reduce risky and dangerous driver behaviors.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project was initially defined by autonomous navigation part of NASA’s University Mars Rover Challenge; however, for the purpose of senior design, we worked with the client to re-define some requirements to reach a more attainable goal. Our rover is not suppose to work in Mars but in a similar terrain like Mars.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autonomous navigation can be used to not only navigate unknown terrain but also improve self-driving vehicles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Our autonomous rover</a:t>
            </a:r>
            <a:endParaRPr/>
          </a:p>
          <a:p>
            <a:pPr indent="0" lvl="0" marL="0" rtl="0" algn="l">
              <a:spcBef>
                <a:spcPts val="0"/>
              </a:spcBef>
              <a:spcAft>
                <a:spcPts val="0"/>
              </a:spcAft>
              <a:buNone/>
            </a:pPr>
            <a:r>
              <a:rPr lang="en"/>
              <a:t>is not only useful to NASA but also industries such as traditional farming and</a:t>
            </a:r>
            <a:endParaRPr/>
          </a:p>
          <a:p>
            <a:pPr indent="0" lvl="0" marL="0" rtl="0" algn="l">
              <a:spcBef>
                <a:spcPts val="0"/>
              </a:spcBef>
              <a:spcAft>
                <a:spcPts val="0"/>
              </a:spcAft>
              <a:buNone/>
            </a:pPr>
            <a:r>
              <a:rPr lang="en"/>
              <a:t>food delivery services. For farms, autonomous robots could capture data on yield</a:t>
            </a:r>
            <a:endParaRPr/>
          </a:p>
          <a:p>
            <a:pPr indent="0" lvl="0" marL="0" rtl="0" algn="l">
              <a:spcBef>
                <a:spcPts val="0"/>
              </a:spcBef>
              <a:spcAft>
                <a:spcPts val="0"/>
              </a:spcAft>
              <a:buNone/>
            </a:pPr>
            <a:r>
              <a:rPr lang="en"/>
              <a:t>and health of crops at the level of individual plants and on a massive scale. For</a:t>
            </a:r>
            <a:endParaRPr/>
          </a:p>
          <a:p>
            <a:pPr indent="0" lvl="0" marL="0" rtl="0" algn="l">
              <a:spcBef>
                <a:spcPts val="0"/>
              </a:spcBef>
              <a:spcAft>
                <a:spcPts val="0"/>
              </a:spcAft>
              <a:buNone/>
            </a:pPr>
            <a:r>
              <a:rPr lang="en"/>
              <a:t>food delivery, instead of a person delivering the food item, it will be carried to the</a:t>
            </a:r>
            <a:endParaRPr/>
          </a:p>
          <a:p>
            <a:pPr indent="0" lvl="0" marL="0" rtl="0" algn="l">
              <a:spcBef>
                <a:spcPts val="0"/>
              </a:spcBef>
              <a:spcAft>
                <a:spcPts val="0"/>
              </a:spcAft>
              <a:buNone/>
            </a:pPr>
            <a:r>
              <a:rPr lang="en"/>
              <a:t>customers doorstep on four wheels. With this technology, both industries can see</a:t>
            </a:r>
            <a:endParaRPr/>
          </a:p>
          <a:p>
            <a:pPr indent="0" lvl="0" marL="0" rtl="0" algn="l">
              <a:spcBef>
                <a:spcPts val="0"/>
              </a:spcBef>
              <a:spcAft>
                <a:spcPts val="0"/>
              </a:spcAft>
              <a:buNone/>
            </a:pPr>
            <a:r>
              <a:rPr lang="en"/>
              <a:t>increased operational efficiency and reduced operating costs.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3a8054d2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3a8054d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3a8054d2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3a8054d2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Barlow Light"/>
                <a:ea typeface="Barlow Light"/>
                <a:cs typeface="Barlow Light"/>
                <a:sym typeface="Barlow Light"/>
              </a:rPr>
              <a:t>Overview of system architecture</a:t>
            </a:r>
            <a:endParaRPr sz="2000">
              <a:solidFill>
                <a:schemeClr val="dk1"/>
              </a:solidFill>
              <a:latin typeface="Barlow Light"/>
              <a:ea typeface="Barlow Light"/>
              <a:cs typeface="Barlow Light"/>
              <a:sym typeface="Barlow Light"/>
            </a:endParaRPr>
          </a:p>
          <a:p>
            <a:pPr indent="-342900" lvl="0" marL="457200" rtl="0" algn="l">
              <a:lnSpc>
                <a:spcPct val="110000"/>
              </a:lnSpc>
              <a:spcBef>
                <a:spcPts val="60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Our system utilizes the Robot Operating System (ROS) which allows our devices to communicate with each other. </a:t>
            </a:r>
            <a:endParaRPr sz="2000">
              <a:solidFill>
                <a:schemeClr val="dk1"/>
              </a:solidFill>
              <a:latin typeface="Barlow Light"/>
              <a:ea typeface="Barlow Light"/>
              <a:cs typeface="Barlow Light"/>
              <a:sym typeface="Barlow Light"/>
            </a:endParaRPr>
          </a:p>
          <a:p>
            <a:pPr indent="-342900" lvl="0" marL="457200" rtl="0" algn="l">
              <a:lnSpc>
                <a:spcPct val="110000"/>
              </a:lnSpc>
              <a:spcBef>
                <a:spcPts val="0"/>
              </a:spcBef>
              <a:spcAft>
                <a:spcPts val="0"/>
              </a:spcAft>
              <a:buClr>
                <a:schemeClr val="accent1"/>
              </a:buClr>
              <a:buSzPts val="1800"/>
              <a:buFont typeface="Barlow Light"/>
              <a:buChar char="▸"/>
            </a:pPr>
            <a:r>
              <a:rPr lang="en" sz="2000">
                <a:solidFill>
                  <a:schemeClr val="dk1"/>
                </a:solidFill>
                <a:latin typeface="Barlow Light"/>
                <a:ea typeface="Barlow Light"/>
                <a:cs typeface="Barlow Light"/>
                <a:sym typeface="Barlow Light"/>
              </a:rPr>
              <a:t>The depth camera and tracking camera sends visual data to our onboard computer which processes it and, based upon the visual data, outputs navigation commands to the arduino which controls the rover’s motors</a:t>
            </a:r>
            <a:endParaRPr sz="2000">
              <a:solidFill>
                <a:schemeClr val="dk1"/>
              </a:solidFill>
              <a:latin typeface="Barlow Light"/>
              <a:ea typeface="Barlow Light"/>
              <a:cs typeface="Barlow Light"/>
              <a:sym typeface="Barlow Light"/>
            </a:endParaRPr>
          </a:p>
          <a:p>
            <a:pPr indent="-355600" lvl="0" marL="457200" rtl="0" algn="l">
              <a:lnSpc>
                <a:spcPct val="110000"/>
              </a:lnSpc>
              <a:spcBef>
                <a:spcPts val="0"/>
              </a:spcBef>
              <a:spcAft>
                <a:spcPts val="0"/>
              </a:spcAft>
              <a:buClr>
                <a:schemeClr val="dk1"/>
              </a:buClr>
              <a:buSzPts val="2000"/>
              <a:buFont typeface="Barlow Light"/>
              <a:buChar char="▸"/>
            </a:pPr>
            <a:r>
              <a:t/>
            </a:r>
            <a:endParaRPr sz="2000">
              <a:solidFill>
                <a:schemeClr val="dk1"/>
              </a:solidFill>
              <a:latin typeface="Barlow Light"/>
              <a:ea typeface="Barlow Light"/>
              <a:cs typeface="Barlow Light"/>
              <a:sym typeface="Barlow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3a8054d2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3a8054d2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profile view of our rover.  </a:t>
            </a:r>
            <a:endParaRPr/>
          </a:p>
          <a:p>
            <a:pPr indent="0" lvl="0" marL="0" rtl="0" algn="l">
              <a:spcBef>
                <a:spcPts val="0"/>
              </a:spcBef>
              <a:spcAft>
                <a:spcPts val="0"/>
              </a:spcAft>
              <a:buNone/>
            </a:pPr>
            <a:r>
              <a:rPr lang="en"/>
              <a:t>Our visual data is gathered by the T265 Tracking camera and D415 Depth camera, which are located at the front of the rover and held by a 3D printed mount. They connect to our onboard computer, the Jetson TX2, via USB. The Jetson communicates with the Arduino Uno R3 via a PCIe to USB host card. The Arduino converts this to PWM signals which it sends through the L298N Motor Driver to the Electronic Speed Control and turning servo (behind the front left wheel). The drivetrain and turning components are powered by 7V battery located below the platforms, while the rest of the electronics are powered by the PowerAdd Pro laptop battery. Our chassis is a repurposed RC crawler, which has four wheel-drive and adjustable suspension, allowing us to keep the cameras level for optimal performance.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3a8054d2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3a8054d2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3a8054d2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3a8054d2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3a8054d2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3a8054d2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ee526f3e9_1_4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ee526f3e9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9" name="Shape 59"/>
        <p:cNvGrpSpPr/>
        <p:nvPr/>
      </p:nvGrpSpPr>
      <p:grpSpPr>
        <a:xfrm>
          <a:off x="0" y="0"/>
          <a:ext cx="0" cy="0"/>
          <a:chOff x="0" y="0"/>
          <a:chExt cx="0" cy="0"/>
        </a:xfrm>
      </p:grpSpPr>
      <p:sp>
        <p:nvSpPr>
          <p:cNvPr id="60" name="Google Shape;60;p14"/>
          <p:cNvSpPr txBox="1"/>
          <p:nvPr>
            <p:ph type="ctrTitle"/>
          </p:nvPr>
        </p:nvSpPr>
        <p:spPr>
          <a:xfrm>
            <a:off x="1076325" y="1863600"/>
            <a:ext cx="4962600" cy="14163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SzPts val="4800"/>
              <a:buNone/>
              <a:defRPr/>
            </a:lvl1pPr>
            <a:lvl2pPr lvl="1" rtl="0">
              <a:lnSpc>
                <a:spcPct val="90000"/>
              </a:lnSpc>
              <a:spcBef>
                <a:spcPts val="0"/>
              </a:spcBef>
              <a:spcAft>
                <a:spcPts val="0"/>
              </a:spcAft>
              <a:buSzPts val="4800"/>
              <a:buNone/>
              <a:defRPr/>
            </a:lvl2pPr>
            <a:lvl3pPr lvl="2" rtl="0">
              <a:lnSpc>
                <a:spcPct val="90000"/>
              </a:lnSpc>
              <a:spcBef>
                <a:spcPts val="0"/>
              </a:spcBef>
              <a:spcAft>
                <a:spcPts val="0"/>
              </a:spcAft>
              <a:buSzPts val="4800"/>
              <a:buNone/>
              <a:defRPr/>
            </a:lvl3pPr>
            <a:lvl4pPr lvl="3" rtl="0">
              <a:lnSpc>
                <a:spcPct val="90000"/>
              </a:lnSpc>
              <a:spcBef>
                <a:spcPts val="0"/>
              </a:spcBef>
              <a:spcAft>
                <a:spcPts val="0"/>
              </a:spcAft>
              <a:buSzPts val="4800"/>
              <a:buNone/>
              <a:defRPr/>
            </a:lvl4pPr>
            <a:lvl5pPr lvl="4" rtl="0">
              <a:lnSpc>
                <a:spcPct val="90000"/>
              </a:lnSpc>
              <a:spcBef>
                <a:spcPts val="0"/>
              </a:spcBef>
              <a:spcAft>
                <a:spcPts val="0"/>
              </a:spcAft>
              <a:buSzPts val="4800"/>
              <a:buNone/>
              <a:defRPr/>
            </a:lvl5pPr>
            <a:lvl6pPr lvl="5" rtl="0">
              <a:lnSpc>
                <a:spcPct val="90000"/>
              </a:lnSpc>
              <a:spcBef>
                <a:spcPts val="0"/>
              </a:spcBef>
              <a:spcAft>
                <a:spcPts val="0"/>
              </a:spcAft>
              <a:buSzPts val="4800"/>
              <a:buNone/>
              <a:defRPr/>
            </a:lvl6pPr>
            <a:lvl7pPr lvl="6" rtl="0">
              <a:lnSpc>
                <a:spcPct val="90000"/>
              </a:lnSpc>
              <a:spcBef>
                <a:spcPts val="0"/>
              </a:spcBef>
              <a:spcAft>
                <a:spcPts val="0"/>
              </a:spcAft>
              <a:buSzPts val="4800"/>
              <a:buNone/>
              <a:defRPr/>
            </a:lvl7pPr>
            <a:lvl8pPr lvl="7" rtl="0">
              <a:lnSpc>
                <a:spcPct val="90000"/>
              </a:lnSpc>
              <a:spcBef>
                <a:spcPts val="0"/>
              </a:spcBef>
              <a:spcAft>
                <a:spcPts val="0"/>
              </a:spcAft>
              <a:buSzPts val="4800"/>
              <a:buNone/>
              <a:defRPr/>
            </a:lvl8pPr>
            <a:lvl9pPr lvl="8" rtl="0">
              <a:lnSpc>
                <a:spcPct val="90000"/>
              </a:lnSpc>
              <a:spcBef>
                <a:spcPts val="0"/>
              </a:spcBef>
              <a:spcAft>
                <a:spcPts val="0"/>
              </a:spcAft>
              <a:buSzPts val="4800"/>
              <a:buNone/>
              <a:defRPr/>
            </a:lvl9pPr>
          </a:lstStyle>
          <a:p/>
        </p:txBody>
      </p:sp>
      <p:sp>
        <p:nvSpPr>
          <p:cNvPr id="61" name="Google Shape;61;p14"/>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62" name="Shape 62"/>
        <p:cNvGrpSpPr/>
        <p:nvPr/>
      </p:nvGrpSpPr>
      <p:grpSpPr>
        <a:xfrm>
          <a:off x="0" y="0"/>
          <a:ext cx="0" cy="0"/>
          <a:chOff x="0" y="0"/>
          <a:chExt cx="0" cy="0"/>
        </a:xfrm>
      </p:grpSpPr>
      <p:sp>
        <p:nvSpPr>
          <p:cNvPr id="63" name="Google Shape;63;p15"/>
          <p:cNvSpPr txBox="1"/>
          <p:nvPr>
            <p:ph type="ctrTitle"/>
          </p:nvPr>
        </p:nvSpPr>
        <p:spPr>
          <a:xfrm>
            <a:off x="1085850" y="2031025"/>
            <a:ext cx="46767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4" name="Google Shape;64;p15"/>
          <p:cNvSpPr txBox="1"/>
          <p:nvPr>
            <p:ph idx="1" type="subTitle"/>
          </p:nvPr>
        </p:nvSpPr>
        <p:spPr>
          <a:xfrm>
            <a:off x="1085850" y="3287726"/>
            <a:ext cx="4676700" cy="3837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5" name="Google Shape;65;p15"/>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gradFill>
          <a:gsLst>
            <a:gs pos="0">
              <a:schemeClr val="accent1"/>
            </a:gs>
            <a:gs pos="50000">
              <a:schemeClr val="accent1"/>
            </a:gs>
            <a:gs pos="100000">
              <a:schemeClr val="accent2"/>
            </a:gs>
          </a:gsLst>
          <a:lin ang="16200038" scaled="0"/>
        </a:gradFill>
      </p:bgPr>
    </p:bg>
    <p:spTree>
      <p:nvGrpSpPr>
        <p:cNvPr id="66" name="Shape 66"/>
        <p:cNvGrpSpPr/>
        <p:nvPr/>
      </p:nvGrpSpPr>
      <p:grpSpPr>
        <a:xfrm>
          <a:off x="0" y="0"/>
          <a:ext cx="0" cy="0"/>
          <a:chOff x="0" y="0"/>
          <a:chExt cx="0" cy="0"/>
        </a:xfrm>
      </p:grpSpPr>
      <p:sp>
        <p:nvSpPr>
          <p:cNvPr id="67" name="Google Shape;67;p16"/>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p:nvPr/>
        </p:nvSpPr>
        <p:spPr>
          <a:xfrm rot="5400000">
            <a:off x="-303375" y="927405"/>
            <a:ext cx="1416300" cy="8097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txBox="1"/>
          <p:nvPr>
            <p:ph idx="1" type="body"/>
          </p:nvPr>
        </p:nvSpPr>
        <p:spPr>
          <a:xfrm>
            <a:off x="1039050" y="1028325"/>
            <a:ext cx="4742700" cy="3579900"/>
          </a:xfrm>
          <a:prstGeom prst="rect">
            <a:avLst/>
          </a:prstGeom>
        </p:spPr>
        <p:txBody>
          <a:bodyPr anchorCtr="0" anchor="t" bIns="0" lIns="0" spcFirstLastPara="1" rIns="0" wrap="square" tIns="0">
            <a:noAutofit/>
          </a:bodyPr>
          <a:lstStyle>
            <a:lvl1pPr indent="-431800" lvl="0" marL="457200" rtl="0">
              <a:spcBef>
                <a:spcPts val="60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rtl="0">
              <a:spcBef>
                <a:spcPts val="600"/>
              </a:spcBef>
              <a:spcAft>
                <a:spcPts val="0"/>
              </a:spcAft>
              <a:buClr>
                <a:schemeClr val="lt1"/>
              </a:buClr>
              <a:buSzPts val="3200"/>
              <a:buChar char="▹"/>
              <a:defRPr sz="3200">
                <a:solidFill>
                  <a:schemeClr val="lt1"/>
                </a:solidFill>
              </a:defRPr>
            </a:lvl9pPr>
          </a:lstStyle>
          <a:p/>
        </p:txBody>
      </p:sp>
      <p:sp>
        <p:nvSpPr>
          <p:cNvPr id="70" name="Google Shape;70;p16"/>
          <p:cNvSpPr txBox="1"/>
          <p:nvPr/>
        </p:nvSpPr>
        <p:spPr>
          <a:xfrm>
            <a:off x="19050" y="933775"/>
            <a:ext cx="5310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600">
                <a:solidFill>
                  <a:schemeClr val="accent2"/>
                </a:solidFill>
                <a:latin typeface="Raleway"/>
                <a:ea typeface="Raleway"/>
                <a:cs typeface="Raleway"/>
                <a:sym typeface="Raleway"/>
              </a:rPr>
              <a:t>“</a:t>
            </a:r>
            <a:endParaRPr b="1" sz="8600">
              <a:solidFill>
                <a:schemeClr val="accent2"/>
              </a:solidFill>
              <a:latin typeface="Raleway"/>
              <a:ea typeface="Raleway"/>
              <a:cs typeface="Raleway"/>
              <a:sym typeface="Raleway"/>
            </a:endParaRPr>
          </a:p>
        </p:txBody>
      </p:sp>
      <p:sp>
        <p:nvSpPr>
          <p:cNvPr id="71" name="Google Shape;71;p1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72" name="Shape 72"/>
        <p:cNvGrpSpPr/>
        <p:nvPr/>
      </p:nvGrpSpPr>
      <p:grpSpPr>
        <a:xfrm>
          <a:off x="0" y="0"/>
          <a:ext cx="0" cy="0"/>
          <a:chOff x="0" y="0"/>
          <a:chExt cx="0" cy="0"/>
        </a:xfrm>
      </p:grpSpPr>
      <p:sp>
        <p:nvSpPr>
          <p:cNvPr id="73" name="Google Shape;73;p17"/>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76" name="Google Shape;76;p17"/>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55600" lvl="3" marL="1828800" rtl="0">
              <a:spcBef>
                <a:spcPts val="600"/>
              </a:spcBef>
              <a:spcAft>
                <a:spcPts val="0"/>
              </a:spcAft>
              <a:buSzPts val="2000"/>
              <a:buChar char="▹"/>
              <a:defRPr/>
            </a:lvl4pPr>
            <a:lvl5pPr indent="-355600" lvl="4" marL="2286000" rtl="0">
              <a:spcBef>
                <a:spcPts val="600"/>
              </a:spcBef>
              <a:spcAft>
                <a:spcPts val="0"/>
              </a:spcAft>
              <a:buSzPts val="2000"/>
              <a:buChar char="▹"/>
              <a:defRPr/>
            </a:lvl5pPr>
            <a:lvl6pPr indent="-355600" lvl="5" marL="2743200" rtl="0">
              <a:spcBef>
                <a:spcPts val="600"/>
              </a:spcBef>
              <a:spcAft>
                <a:spcPts val="0"/>
              </a:spcAft>
              <a:buSzPts val="2000"/>
              <a:buChar char="▹"/>
              <a:defRPr/>
            </a:lvl6pPr>
            <a:lvl7pPr indent="-355600" lvl="6" marL="3200400" rtl="0">
              <a:spcBef>
                <a:spcPts val="600"/>
              </a:spcBef>
              <a:spcAft>
                <a:spcPts val="0"/>
              </a:spcAft>
              <a:buSzPts val="2000"/>
              <a:buChar char="▹"/>
              <a:defRPr/>
            </a:lvl7pPr>
            <a:lvl8pPr indent="-355600" lvl="7" marL="3657600" rtl="0">
              <a:spcBef>
                <a:spcPts val="600"/>
              </a:spcBef>
              <a:spcAft>
                <a:spcPts val="0"/>
              </a:spcAft>
              <a:buSzPts val="2000"/>
              <a:buChar char="▹"/>
              <a:defRPr/>
            </a:lvl8pPr>
            <a:lvl9pPr indent="-355600" lvl="8" marL="4114800" rtl="0">
              <a:spcBef>
                <a:spcPts val="600"/>
              </a:spcBef>
              <a:spcAft>
                <a:spcPts val="0"/>
              </a:spcAft>
              <a:buSzPts val="2000"/>
              <a:buChar char="▹"/>
              <a:defRPr/>
            </a:lvl9pPr>
          </a:lstStyle>
          <a:p/>
        </p:txBody>
      </p:sp>
      <p:sp>
        <p:nvSpPr>
          <p:cNvPr id="77" name="Google Shape;77;p17"/>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78" name="Shape 78"/>
        <p:cNvGrpSpPr/>
        <p:nvPr/>
      </p:nvGrpSpPr>
      <p:grpSpPr>
        <a:xfrm>
          <a:off x="0" y="0"/>
          <a:ext cx="0" cy="0"/>
          <a:chOff x="0" y="0"/>
          <a:chExt cx="0" cy="0"/>
        </a:xfrm>
      </p:grpSpPr>
      <p:sp>
        <p:nvSpPr>
          <p:cNvPr id="79" name="Google Shape;79;p18"/>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82" name="Google Shape;82;p18"/>
          <p:cNvSpPr txBox="1"/>
          <p:nvPr>
            <p:ph idx="1" type="body"/>
          </p:nvPr>
        </p:nvSpPr>
        <p:spPr>
          <a:xfrm>
            <a:off x="457200" y="1995750"/>
            <a:ext cx="2682600" cy="2679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0"/>
              </a:spcAft>
              <a:buSzPts val="1800"/>
              <a:buChar char="▹"/>
              <a:defRPr sz="1800"/>
            </a:lvl9pPr>
          </a:lstStyle>
          <a:p/>
        </p:txBody>
      </p:sp>
      <p:sp>
        <p:nvSpPr>
          <p:cNvPr id="83" name="Google Shape;83;p18"/>
          <p:cNvSpPr txBox="1"/>
          <p:nvPr>
            <p:ph idx="2" type="body"/>
          </p:nvPr>
        </p:nvSpPr>
        <p:spPr>
          <a:xfrm>
            <a:off x="3415578" y="1995750"/>
            <a:ext cx="2682600" cy="2679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0"/>
              </a:spcAft>
              <a:buSzPts val="1800"/>
              <a:buChar char="▹"/>
              <a:defRPr sz="1800"/>
            </a:lvl9pPr>
          </a:lstStyle>
          <a:p/>
        </p:txBody>
      </p:sp>
      <p:sp>
        <p:nvSpPr>
          <p:cNvPr id="84" name="Google Shape;84;p1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85" name="Shape 85"/>
        <p:cNvGrpSpPr/>
        <p:nvPr/>
      </p:nvGrpSpPr>
      <p:grpSpPr>
        <a:xfrm>
          <a:off x="0" y="0"/>
          <a:ext cx="0" cy="0"/>
          <a:chOff x="0" y="0"/>
          <a:chExt cx="0" cy="0"/>
        </a:xfrm>
      </p:grpSpPr>
      <p:sp>
        <p:nvSpPr>
          <p:cNvPr id="86" name="Google Shape;86;p19"/>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9"/>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9"/>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89" name="Google Shape;89;p19"/>
          <p:cNvSpPr txBox="1"/>
          <p:nvPr>
            <p:ph idx="1" type="body"/>
          </p:nvPr>
        </p:nvSpPr>
        <p:spPr>
          <a:xfrm>
            <a:off x="4572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90" name="Google Shape;90;p19"/>
          <p:cNvSpPr txBox="1"/>
          <p:nvPr>
            <p:ph idx="2" type="body"/>
          </p:nvPr>
        </p:nvSpPr>
        <p:spPr>
          <a:xfrm>
            <a:off x="329025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91" name="Google Shape;91;p19"/>
          <p:cNvSpPr txBox="1"/>
          <p:nvPr>
            <p:ph idx="3" type="body"/>
          </p:nvPr>
        </p:nvSpPr>
        <p:spPr>
          <a:xfrm>
            <a:off x="6123300" y="1995750"/>
            <a:ext cx="2563500" cy="26790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0"/>
              </a:spcAft>
              <a:buSzPts val="1600"/>
              <a:buChar char="▹"/>
              <a:defRPr sz="1600"/>
            </a:lvl9pPr>
          </a:lstStyle>
          <a:p/>
        </p:txBody>
      </p:sp>
      <p:sp>
        <p:nvSpPr>
          <p:cNvPr id="92" name="Google Shape;92;p1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3" name="Shape 93"/>
        <p:cNvGrpSpPr/>
        <p:nvPr/>
      </p:nvGrpSpPr>
      <p:grpSpPr>
        <a:xfrm>
          <a:off x="0" y="0"/>
          <a:ext cx="0" cy="0"/>
          <a:chOff x="0" y="0"/>
          <a:chExt cx="0" cy="0"/>
        </a:xfrm>
      </p:grpSpPr>
      <p:sp>
        <p:nvSpPr>
          <p:cNvPr id="94" name="Google Shape;94;p20"/>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p:nvPr/>
        </p:nvSpPr>
        <p:spPr>
          <a:xfrm rot="5400000">
            <a:off x="-100350" y="724485"/>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0"/>
          <p:cNvSpPr txBox="1"/>
          <p:nvPr>
            <p:ph type="title"/>
          </p:nvPr>
        </p:nvSpPr>
        <p:spPr>
          <a:xfrm>
            <a:off x="457200" y="605600"/>
            <a:ext cx="5640900" cy="1082700"/>
          </a:xfrm>
          <a:prstGeom prst="rect">
            <a:avLst/>
          </a:prstGeom>
        </p:spPr>
        <p:txBody>
          <a:bodyPr anchorCtr="0" anchor="t" bIns="0" lIns="0" spcFirstLastPara="1" rIns="0" wrap="square" tIns="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97" name="Google Shape;97;p2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8" name="Shape 98"/>
        <p:cNvGrpSpPr/>
        <p:nvPr/>
      </p:nvGrpSpPr>
      <p:grpSpPr>
        <a:xfrm>
          <a:off x="0" y="0"/>
          <a:ext cx="0" cy="0"/>
          <a:chOff x="0" y="0"/>
          <a:chExt cx="0" cy="0"/>
        </a:xfrm>
      </p:grpSpPr>
      <p:sp>
        <p:nvSpPr>
          <p:cNvPr id="99" name="Google Shape;99;p21"/>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p:nvPr/>
        </p:nvSpPr>
        <p:spPr>
          <a:xfrm rot="5400000">
            <a:off x="-100350" y="4448760"/>
            <a:ext cx="468600" cy="2679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1"/>
          <p:cNvSpPr txBox="1"/>
          <p:nvPr>
            <p:ph idx="1" type="body"/>
          </p:nvPr>
        </p:nvSpPr>
        <p:spPr>
          <a:xfrm>
            <a:off x="457200" y="4406309"/>
            <a:ext cx="8229600" cy="519600"/>
          </a:xfrm>
          <a:prstGeom prst="rect">
            <a:avLst/>
          </a:prstGeom>
        </p:spPr>
        <p:txBody>
          <a:bodyPr anchorCtr="0" anchor="t" bIns="0" lIns="0" spcFirstLastPara="1" rIns="0" wrap="square" tIns="0">
            <a:noAutofit/>
          </a:bodyPr>
          <a:lstStyle>
            <a:lvl1pPr indent="-228600" lvl="0" marL="457200" rtl="0">
              <a:spcBef>
                <a:spcPts val="360"/>
              </a:spcBef>
              <a:spcAft>
                <a:spcPts val="0"/>
              </a:spcAft>
              <a:buSzPts val="1800"/>
              <a:buNone/>
              <a:defRPr sz="1800"/>
            </a:lvl1pPr>
          </a:lstStyle>
          <a:p/>
        </p:txBody>
      </p:sp>
      <p:sp>
        <p:nvSpPr>
          <p:cNvPr id="102" name="Google Shape;102;p2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3" name="Shape 103"/>
        <p:cNvGrpSpPr/>
        <p:nvPr/>
      </p:nvGrpSpPr>
      <p:grpSpPr>
        <a:xfrm>
          <a:off x="0" y="0"/>
          <a:ext cx="0" cy="0"/>
          <a:chOff x="0" y="0"/>
          <a:chExt cx="0" cy="0"/>
        </a:xfrm>
      </p:grpSpPr>
      <p:sp>
        <p:nvSpPr>
          <p:cNvPr id="104" name="Google Shape;104;p22"/>
          <p:cNvSpPr/>
          <p:nvPr/>
        </p:nvSpPr>
        <p:spPr>
          <a:xfrm flipH="1">
            <a:off x="8686800" y="4674850"/>
            <a:ext cx="468600" cy="468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gradFill>
          <a:gsLst>
            <a:gs pos="0">
              <a:schemeClr val="accent1"/>
            </a:gs>
            <a:gs pos="50000">
              <a:schemeClr val="accent1"/>
            </a:gs>
            <a:gs pos="100000">
              <a:schemeClr val="accent2"/>
            </a:gs>
          </a:gsLst>
          <a:lin ang="16200038" scaled="0"/>
        </a:gradFill>
      </p:bgPr>
    </p:bg>
    <p:spTree>
      <p:nvGrpSpPr>
        <p:cNvPr id="106" name="Shape 106"/>
        <p:cNvGrpSpPr/>
        <p:nvPr/>
      </p:nvGrpSpPr>
      <p:grpSpPr>
        <a:xfrm>
          <a:off x="0" y="0"/>
          <a:ext cx="0" cy="0"/>
          <a:chOff x="0" y="0"/>
          <a:chExt cx="0" cy="0"/>
        </a:xfrm>
      </p:grpSpPr>
      <p:sp>
        <p:nvSpPr>
          <p:cNvPr id="107" name="Google Shape;107;p23"/>
          <p:cNvSpPr/>
          <p:nvPr/>
        </p:nvSpPr>
        <p:spPr>
          <a:xfrm flipH="1">
            <a:off x="8686800" y="4674850"/>
            <a:ext cx="468600" cy="468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3"/>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chemeClr val="lt1"/>
            </a:gs>
            <a:gs pos="50000">
              <a:schemeClr val="lt1"/>
            </a:gs>
            <a:gs pos="100000">
              <a:schemeClr val="lt2"/>
            </a:gs>
          </a:gsLst>
          <a:lin ang="16200038" scaled="0"/>
        </a:gra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rt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p:txBody>
      </p:sp>
      <p:sp>
        <p:nvSpPr>
          <p:cNvPr id="57" name="Google Shape;57;p13"/>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rtl="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indent="-342900" lvl="1" marL="914400" rtl="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indent="-342900" lvl="2" marL="1371600" rtl="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indent="-355600" lvl="3" marL="18288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indent="-355600" lvl="4" marL="22860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indent="-355600" lvl="5" marL="27432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indent="-355600" lvl="6" marL="32004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indent="-355600" lvl="7" marL="36576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indent="-355600" lvl="8" marL="4114800" rtl="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p:txBody>
      </p:sp>
      <p:sp>
        <p:nvSpPr>
          <p:cNvPr id="58" name="Google Shape;58;p1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lvl="0" rtl="0" algn="r">
              <a:buNone/>
              <a:defRPr sz="1200">
                <a:solidFill>
                  <a:schemeClr val="lt1"/>
                </a:solidFill>
                <a:latin typeface="Barlow Light"/>
                <a:ea typeface="Barlow Light"/>
                <a:cs typeface="Barlow Light"/>
                <a:sym typeface="Barlow Light"/>
              </a:defRPr>
            </a:lvl1pPr>
            <a:lvl2pPr lvl="1" rtl="0" algn="r">
              <a:buNone/>
              <a:defRPr sz="1200">
                <a:solidFill>
                  <a:schemeClr val="lt1"/>
                </a:solidFill>
                <a:latin typeface="Barlow Light"/>
                <a:ea typeface="Barlow Light"/>
                <a:cs typeface="Barlow Light"/>
                <a:sym typeface="Barlow Light"/>
              </a:defRPr>
            </a:lvl2pPr>
            <a:lvl3pPr lvl="2" rtl="0" algn="r">
              <a:buNone/>
              <a:defRPr sz="1200">
                <a:solidFill>
                  <a:schemeClr val="lt1"/>
                </a:solidFill>
                <a:latin typeface="Barlow Light"/>
                <a:ea typeface="Barlow Light"/>
                <a:cs typeface="Barlow Light"/>
                <a:sym typeface="Barlow Light"/>
              </a:defRPr>
            </a:lvl3pPr>
            <a:lvl4pPr lvl="3" rtl="0" algn="r">
              <a:buNone/>
              <a:defRPr sz="1200">
                <a:solidFill>
                  <a:schemeClr val="lt1"/>
                </a:solidFill>
                <a:latin typeface="Barlow Light"/>
                <a:ea typeface="Barlow Light"/>
                <a:cs typeface="Barlow Light"/>
                <a:sym typeface="Barlow Light"/>
              </a:defRPr>
            </a:lvl4pPr>
            <a:lvl5pPr lvl="4" rtl="0" algn="r">
              <a:buNone/>
              <a:defRPr sz="1200">
                <a:solidFill>
                  <a:schemeClr val="lt1"/>
                </a:solidFill>
                <a:latin typeface="Barlow Light"/>
                <a:ea typeface="Barlow Light"/>
                <a:cs typeface="Barlow Light"/>
                <a:sym typeface="Barlow Light"/>
              </a:defRPr>
            </a:lvl5pPr>
            <a:lvl6pPr lvl="5" rtl="0" algn="r">
              <a:buNone/>
              <a:defRPr sz="1200">
                <a:solidFill>
                  <a:schemeClr val="lt1"/>
                </a:solidFill>
                <a:latin typeface="Barlow Light"/>
                <a:ea typeface="Barlow Light"/>
                <a:cs typeface="Barlow Light"/>
                <a:sym typeface="Barlow Light"/>
              </a:defRPr>
            </a:lvl6pPr>
            <a:lvl7pPr lvl="6" rtl="0" algn="r">
              <a:buNone/>
              <a:defRPr sz="1200">
                <a:solidFill>
                  <a:schemeClr val="lt1"/>
                </a:solidFill>
                <a:latin typeface="Barlow Light"/>
                <a:ea typeface="Barlow Light"/>
                <a:cs typeface="Barlow Light"/>
                <a:sym typeface="Barlow Light"/>
              </a:defRPr>
            </a:lvl7pPr>
            <a:lvl8pPr lvl="7" rtl="0" algn="r">
              <a:buNone/>
              <a:defRPr sz="1200">
                <a:solidFill>
                  <a:schemeClr val="lt1"/>
                </a:solidFill>
                <a:latin typeface="Barlow Light"/>
                <a:ea typeface="Barlow Light"/>
                <a:cs typeface="Barlow Light"/>
                <a:sym typeface="Barlow Light"/>
              </a:defRPr>
            </a:lvl8pPr>
            <a:lvl9pPr lvl="8" rtl="0" algn="r">
              <a:buNone/>
              <a:defRPr sz="1200">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23000">
              <a:schemeClr val="lt1"/>
            </a:gs>
            <a:gs pos="100000">
              <a:schemeClr val="lt2"/>
            </a:gs>
          </a:gsLst>
          <a:lin ang="16198662" scaled="0"/>
        </a:gradFill>
      </p:bgPr>
    </p:bg>
    <p:spTree>
      <p:nvGrpSpPr>
        <p:cNvPr id="112" name="Shape 112"/>
        <p:cNvGrpSpPr/>
        <p:nvPr/>
      </p:nvGrpSpPr>
      <p:grpSpPr>
        <a:xfrm>
          <a:off x="0" y="0"/>
          <a:ext cx="0" cy="0"/>
          <a:chOff x="0" y="0"/>
          <a:chExt cx="0" cy="0"/>
        </a:xfrm>
      </p:grpSpPr>
      <p:sp>
        <p:nvSpPr>
          <p:cNvPr id="113" name="Google Shape;113;p24"/>
          <p:cNvSpPr txBox="1"/>
          <p:nvPr>
            <p:ph type="ctrTitle"/>
          </p:nvPr>
        </p:nvSpPr>
        <p:spPr>
          <a:xfrm>
            <a:off x="1040500" y="2163650"/>
            <a:ext cx="7746300" cy="14163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
                <a:latin typeface="Nunito"/>
                <a:ea typeface="Nunito"/>
                <a:cs typeface="Nunito"/>
                <a:sym typeface="Nunito"/>
              </a:rPr>
              <a:t>Mars Rover</a:t>
            </a:r>
            <a:endParaRPr b="1">
              <a:latin typeface="Nunito"/>
              <a:ea typeface="Nunito"/>
              <a:cs typeface="Nunito"/>
              <a:sym typeface="Nunito"/>
            </a:endParaRPr>
          </a:p>
          <a:p>
            <a:pPr indent="0" lvl="0" marL="0" rtl="0" algn="l">
              <a:lnSpc>
                <a:spcPct val="100000"/>
              </a:lnSpc>
              <a:spcBef>
                <a:spcPts val="0"/>
              </a:spcBef>
              <a:spcAft>
                <a:spcPts val="0"/>
              </a:spcAft>
              <a:buNone/>
            </a:pPr>
            <a:r>
              <a:rPr b="1" lang="en">
                <a:latin typeface="Nunito"/>
                <a:ea typeface="Nunito"/>
                <a:cs typeface="Nunito"/>
                <a:sym typeface="Nunito"/>
              </a:rPr>
              <a:t>Autonomous Navigation</a:t>
            </a:r>
            <a:endParaRPr b="1">
              <a:latin typeface="Nunito"/>
              <a:ea typeface="Nunito"/>
              <a:cs typeface="Nunito"/>
              <a:sym typeface="Nunito"/>
            </a:endParaRPr>
          </a:p>
        </p:txBody>
      </p:sp>
      <p:pic>
        <p:nvPicPr>
          <p:cNvPr id="114" name="Google Shape;114;p24"/>
          <p:cNvPicPr preferRelativeResize="0"/>
          <p:nvPr/>
        </p:nvPicPr>
        <p:blipFill rotWithShape="1">
          <a:blip r:embed="rId3">
            <a:alphaModFix/>
          </a:blip>
          <a:srcRect b="0" l="0" r="0" t="2381"/>
          <a:stretch/>
        </p:blipFill>
        <p:spPr>
          <a:xfrm>
            <a:off x="4514725" y="219050"/>
            <a:ext cx="4403044" cy="2518451"/>
          </a:xfrm>
          <a:prstGeom prst="rect">
            <a:avLst/>
          </a:prstGeom>
          <a:noFill/>
          <a:ln>
            <a:noFill/>
          </a:ln>
        </p:spPr>
      </p:pic>
      <p:sp>
        <p:nvSpPr>
          <p:cNvPr id="115" name="Google Shape;115;p24"/>
          <p:cNvSpPr txBox="1"/>
          <p:nvPr/>
        </p:nvSpPr>
        <p:spPr>
          <a:xfrm flipH="1">
            <a:off x="1146000" y="4060850"/>
            <a:ext cx="6852000" cy="4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Proxima Nova"/>
                <a:ea typeface="Proxima Nova"/>
                <a:cs typeface="Proxima Nova"/>
                <a:sym typeface="Proxima Nova"/>
              </a:rPr>
              <a:t>Linden Vo, Tommy Lam, </a:t>
            </a:r>
            <a:r>
              <a:rPr lang="en" sz="1600">
                <a:solidFill>
                  <a:schemeClr val="accent1"/>
                </a:solidFill>
                <a:latin typeface="Proxima Nova"/>
                <a:ea typeface="Proxima Nova"/>
                <a:cs typeface="Proxima Nova"/>
                <a:sym typeface="Proxima Nova"/>
              </a:rPr>
              <a:t>SeungYeun</a:t>
            </a:r>
            <a:r>
              <a:rPr lang="en" sz="1600">
                <a:solidFill>
                  <a:schemeClr val="accent1"/>
                </a:solidFill>
                <a:latin typeface="Proxima Nova"/>
                <a:ea typeface="Proxima Nova"/>
                <a:cs typeface="Proxima Nova"/>
                <a:sym typeface="Proxima Nova"/>
              </a:rPr>
              <a:t> Lee, Daniel Crawley, Brian He</a:t>
            </a:r>
            <a:endParaRPr sz="1600">
              <a:solidFill>
                <a:schemeClr val="accent1"/>
              </a:solidFill>
              <a:latin typeface="Proxima Nova"/>
              <a:ea typeface="Proxima Nova"/>
              <a:cs typeface="Proxima Nova"/>
              <a:sym typeface="Proxima Nova"/>
            </a:endParaRPr>
          </a:p>
        </p:txBody>
      </p:sp>
      <p:sp>
        <p:nvSpPr>
          <p:cNvPr id="116" name="Google Shape;116;p24"/>
          <p:cNvSpPr txBox="1"/>
          <p:nvPr/>
        </p:nvSpPr>
        <p:spPr>
          <a:xfrm>
            <a:off x="3383261" y="3579951"/>
            <a:ext cx="23775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roxima Nova"/>
                <a:ea typeface="Proxima Nova"/>
                <a:cs typeface="Proxima Nova"/>
                <a:sym typeface="Proxima Nova"/>
              </a:rPr>
              <a:t>Client: Osama Alshaykh</a:t>
            </a:r>
            <a:endParaRPr b="1">
              <a:solidFill>
                <a:schemeClr val="accent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Product Mission Statement</a:t>
            </a:r>
            <a:endParaRPr/>
          </a:p>
        </p:txBody>
      </p:sp>
      <p:sp>
        <p:nvSpPr>
          <p:cNvPr id="122" name="Google Shape;122;p25"/>
          <p:cNvSpPr txBox="1"/>
          <p:nvPr>
            <p:ph idx="1" type="body"/>
          </p:nvPr>
        </p:nvSpPr>
        <p:spPr>
          <a:xfrm>
            <a:off x="457200" y="1995750"/>
            <a:ext cx="6019800" cy="28593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Autonomous Navigation is one of the innovations that provided rapid advancements in many industries</a:t>
            </a:r>
            <a:endParaRPr/>
          </a:p>
          <a:p>
            <a:pPr indent="-342900" lvl="1" marL="914400" rtl="0" algn="l">
              <a:spcBef>
                <a:spcPts val="0"/>
              </a:spcBef>
              <a:spcAft>
                <a:spcPts val="0"/>
              </a:spcAft>
              <a:buSzPts val="1800"/>
              <a:buChar char="▹"/>
            </a:pPr>
            <a:r>
              <a:rPr lang="en"/>
              <a:t>NASA Mars Rover</a:t>
            </a:r>
            <a:endParaRPr/>
          </a:p>
          <a:p>
            <a:pPr indent="-342900" lvl="1" marL="914400" rtl="0" algn="l">
              <a:spcBef>
                <a:spcPts val="0"/>
              </a:spcBef>
              <a:spcAft>
                <a:spcPts val="0"/>
              </a:spcAft>
              <a:buSzPts val="1800"/>
              <a:buChar char="▹"/>
            </a:pPr>
            <a:r>
              <a:rPr lang="en"/>
              <a:t>Automotive Industry</a:t>
            </a:r>
            <a:endParaRPr/>
          </a:p>
          <a:p>
            <a:pPr indent="-342900" lvl="0" marL="457200" rtl="0" algn="l">
              <a:spcBef>
                <a:spcPts val="0"/>
              </a:spcBef>
              <a:spcAft>
                <a:spcPts val="0"/>
              </a:spcAft>
              <a:buSzPts val="1800"/>
              <a:buChar char="▸"/>
            </a:pPr>
            <a:r>
              <a:rPr lang="en"/>
              <a:t>Autonomous Navigation can be used to not only navigate unknown terrain but also improve self-driving vehicles</a:t>
            </a:r>
            <a:endParaRPr/>
          </a:p>
          <a:p>
            <a:pPr indent="0" lvl="0" marL="0" rtl="0" algn="l">
              <a:spcBef>
                <a:spcPts val="600"/>
              </a:spcBef>
              <a:spcAft>
                <a:spcPts val="0"/>
              </a:spcAft>
              <a:buNone/>
            </a:pPr>
            <a:r>
              <a:t/>
            </a:r>
            <a:endParaRPr/>
          </a:p>
        </p:txBody>
      </p:sp>
      <p:sp>
        <p:nvSpPr>
          <p:cNvPr id="123" name="Google Shape;123;p25"/>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4" name="Google Shape;124;p25"/>
          <p:cNvPicPr preferRelativeResize="0"/>
          <p:nvPr/>
        </p:nvPicPr>
        <p:blipFill>
          <a:blip r:embed="rId3">
            <a:alphaModFix/>
          </a:blip>
          <a:stretch>
            <a:fillRect/>
          </a:stretch>
        </p:blipFill>
        <p:spPr>
          <a:xfrm>
            <a:off x="6310300" y="1688300"/>
            <a:ext cx="2607475" cy="1629675"/>
          </a:xfrm>
          <a:prstGeom prst="rect">
            <a:avLst/>
          </a:prstGeom>
          <a:noFill/>
          <a:ln>
            <a:noFill/>
          </a:ln>
        </p:spPr>
      </p:pic>
      <p:pic>
        <p:nvPicPr>
          <p:cNvPr id="125" name="Google Shape;125;p25"/>
          <p:cNvPicPr preferRelativeResize="0"/>
          <p:nvPr/>
        </p:nvPicPr>
        <p:blipFill>
          <a:blip r:embed="rId4">
            <a:alphaModFix/>
          </a:blip>
          <a:stretch>
            <a:fillRect/>
          </a:stretch>
        </p:blipFill>
        <p:spPr>
          <a:xfrm>
            <a:off x="6310300" y="3440105"/>
            <a:ext cx="2607474" cy="14652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457200" y="605600"/>
            <a:ext cx="72456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User Stories</a:t>
            </a:r>
            <a:endParaRPr/>
          </a:p>
        </p:txBody>
      </p:sp>
      <p:sp>
        <p:nvSpPr>
          <p:cNvPr id="131" name="Google Shape;131;p26"/>
          <p:cNvSpPr txBox="1"/>
          <p:nvPr>
            <p:ph idx="1" type="body"/>
          </p:nvPr>
        </p:nvSpPr>
        <p:spPr>
          <a:xfrm>
            <a:off x="457200" y="1466075"/>
            <a:ext cx="4879200" cy="29325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Perform simultaneous localization and mapping to find a path to an April Tag</a:t>
            </a:r>
            <a:endParaRPr/>
          </a:p>
          <a:p>
            <a:pPr indent="-342900" lvl="0" marL="457200" rtl="0" algn="l">
              <a:spcBef>
                <a:spcPts val="0"/>
              </a:spcBef>
              <a:spcAft>
                <a:spcPts val="0"/>
              </a:spcAft>
              <a:buSzPts val="1800"/>
              <a:buChar char="▸"/>
            </a:pPr>
            <a:r>
              <a:rPr lang="en"/>
              <a:t>Ability to robustly search for April Tag when not found</a:t>
            </a:r>
            <a:endParaRPr/>
          </a:p>
          <a:p>
            <a:pPr indent="-342900" lvl="0" marL="457200" rtl="0" algn="l">
              <a:spcBef>
                <a:spcPts val="0"/>
              </a:spcBef>
              <a:spcAft>
                <a:spcPts val="0"/>
              </a:spcAft>
              <a:buSzPts val="1800"/>
              <a:buChar char="▸"/>
            </a:pPr>
            <a:r>
              <a:rPr lang="en"/>
              <a:t>Ability to traverse rough terrain and avoid obstacles</a:t>
            </a:r>
            <a:endParaRPr/>
          </a:p>
          <a:p>
            <a:pPr indent="-342900" lvl="0" marL="457200" rtl="0" algn="l">
              <a:spcBef>
                <a:spcPts val="0"/>
              </a:spcBef>
              <a:spcAft>
                <a:spcPts val="0"/>
              </a:spcAft>
              <a:buSzPts val="1800"/>
              <a:buChar char="▸"/>
            </a:pPr>
            <a:r>
              <a:rPr lang="en"/>
              <a:t>Ability to move to a specified GPS coordinate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32" name="Google Shape;132;p26"/>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3" name="Google Shape;133;p26"/>
          <p:cNvPicPr preferRelativeResize="0"/>
          <p:nvPr/>
        </p:nvPicPr>
        <p:blipFill>
          <a:blip r:embed="rId3">
            <a:alphaModFix/>
          </a:blip>
          <a:stretch>
            <a:fillRect/>
          </a:stretch>
        </p:blipFill>
        <p:spPr>
          <a:xfrm>
            <a:off x="5351950" y="1538550"/>
            <a:ext cx="3521201" cy="2640901"/>
          </a:xfrm>
          <a:prstGeom prst="rect">
            <a:avLst/>
          </a:prstGeom>
          <a:noFill/>
          <a:ln>
            <a:noFill/>
          </a:ln>
        </p:spPr>
      </p:pic>
      <p:sp>
        <p:nvSpPr>
          <p:cNvPr id="134" name="Google Shape;134;p26"/>
          <p:cNvSpPr txBox="1"/>
          <p:nvPr/>
        </p:nvSpPr>
        <p:spPr>
          <a:xfrm>
            <a:off x="560825" y="4589775"/>
            <a:ext cx="31623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Barlow"/>
                <a:ea typeface="Barlow"/>
                <a:cs typeface="Barlow"/>
                <a:sym typeface="Barlow"/>
              </a:rPr>
              <a:t>Note:</a:t>
            </a:r>
            <a:r>
              <a:rPr lang="en" sz="1200">
                <a:latin typeface="Barlow Light"/>
                <a:ea typeface="Barlow Light"/>
                <a:cs typeface="Barlow Light"/>
                <a:sym typeface="Barlow Light"/>
              </a:rPr>
              <a:t> AprilTag = QR code that acts as a target</a:t>
            </a:r>
            <a:endParaRPr sz="1200">
              <a:latin typeface="Barlow Light"/>
              <a:ea typeface="Barlow Light"/>
              <a:cs typeface="Barlow Light"/>
              <a:sym typeface="Barlow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457200" y="317105"/>
            <a:ext cx="59232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System Overview</a:t>
            </a:r>
            <a:endParaRPr/>
          </a:p>
        </p:txBody>
      </p:sp>
      <p:sp>
        <p:nvSpPr>
          <p:cNvPr id="140" name="Google Shape;140;p27"/>
          <p:cNvSpPr txBox="1"/>
          <p:nvPr>
            <p:ph idx="12" type="sldNum"/>
          </p:nvPr>
        </p:nvSpPr>
        <p:spPr>
          <a:xfrm>
            <a:off x="8642071" y="4630528"/>
            <a:ext cx="463800" cy="4749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27"/>
          <p:cNvPicPr preferRelativeResize="0"/>
          <p:nvPr/>
        </p:nvPicPr>
        <p:blipFill>
          <a:blip r:embed="rId3">
            <a:alphaModFix/>
          </a:blip>
          <a:stretch>
            <a:fillRect/>
          </a:stretch>
        </p:blipFill>
        <p:spPr>
          <a:xfrm>
            <a:off x="682200" y="1169475"/>
            <a:ext cx="7641586" cy="3330796"/>
          </a:xfrm>
          <a:prstGeom prst="rect">
            <a:avLst/>
          </a:prstGeom>
          <a:noFill/>
          <a:ln>
            <a:noFill/>
          </a:ln>
        </p:spPr>
      </p:pic>
      <p:pic>
        <p:nvPicPr>
          <p:cNvPr id="142" name="Google Shape;142;p27"/>
          <p:cNvPicPr preferRelativeResize="0"/>
          <p:nvPr/>
        </p:nvPicPr>
        <p:blipFill>
          <a:blip r:embed="rId4">
            <a:alphaModFix/>
          </a:blip>
          <a:stretch>
            <a:fillRect/>
          </a:stretch>
        </p:blipFill>
        <p:spPr>
          <a:xfrm>
            <a:off x="2697817" y="2345270"/>
            <a:ext cx="1044687" cy="824782"/>
          </a:xfrm>
          <a:prstGeom prst="rect">
            <a:avLst/>
          </a:prstGeom>
          <a:noFill/>
          <a:ln>
            <a:noFill/>
          </a:ln>
        </p:spPr>
      </p:pic>
      <p:sp>
        <p:nvSpPr>
          <p:cNvPr id="143" name="Google Shape;143;p27"/>
          <p:cNvSpPr txBox="1"/>
          <p:nvPr/>
        </p:nvSpPr>
        <p:spPr>
          <a:xfrm>
            <a:off x="2560321" y="3146481"/>
            <a:ext cx="15438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Barlow"/>
                <a:ea typeface="Barlow"/>
                <a:cs typeface="Barlow"/>
                <a:sym typeface="Barlow"/>
              </a:rPr>
              <a:t>Onboard Computer</a:t>
            </a:r>
            <a:endParaRPr b="1" sz="1100">
              <a:latin typeface="Barlow"/>
              <a:ea typeface="Barlow"/>
              <a:cs typeface="Barlow"/>
              <a:sym typeface="Barlow"/>
            </a:endParaRPr>
          </a:p>
        </p:txBody>
      </p:sp>
      <p:pic>
        <p:nvPicPr>
          <p:cNvPr id="144" name="Google Shape;144;p27"/>
          <p:cNvPicPr preferRelativeResize="0"/>
          <p:nvPr/>
        </p:nvPicPr>
        <p:blipFill>
          <a:blip r:embed="rId5">
            <a:alphaModFix/>
          </a:blip>
          <a:stretch>
            <a:fillRect/>
          </a:stretch>
        </p:blipFill>
        <p:spPr>
          <a:xfrm>
            <a:off x="5777120" y="2311464"/>
            <a:ext cx="1101793" cy="906300"/>
          </a:xfrm>
          <a:prstGeom prst="rect">
            <a:avLst/>
          </a:prstGeom>
          <a:noFill/>
          <a:ln>
            <a:noFill/>
          </a:ln>
        </p:spPr>
      </p:pic>
      <p:sp>
        <p:nvSpPr>
          <p:cNvPr id="145" name="Google Shape;145;p27"/>
          <p:cNvSpPr txBox="1"/>
          <p:nvPr/>
        </p:nvSpPr>
        <p:spPr>
          <a:xfrm>
            <a:off x="5739902" y="2043427"/>
            <a:ext cx="11763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Barlow"/>
                <a:ea typeface="Barlow"/>
                <a:cs typeface="Barlow"/>
                <a:sym typeface="Barlow"/>
              </a:rPr>
              <a:t>Microcontroller</a:t>
            </a:r>
            <a:endParaRPr b="1" sz="1100">
              <a:latin typeface="Barlow"/>
              <a:ea typeface="Barlow"/>
              <a:cs typeface="Barlow"/>
              <a:sym typeface="Barlow"/>
            </a:endParaRPr>
          </a:p>
        </p:txBody>
      </p:sp>
      <p:pic>
        <p:nvPicPr>
          <p:cNvPr id="146" name="Google Shape;146;p27"/>
          <p:cNvPicPr preferRelativeResize="0"/>
          <p:nvPr/>
        </p:nvPicPr>
        <p:blipFill>
          <a:blip r:embed="rId6">
            <a:alphaModFix/>
          </a:blip>
          <a:stretch>
            <a:fillRect/>
          </a:stretch>
        </p:blipFill>
        <p:spPr>
          <a:xfrm>
            <a:off x="1174361" y="1919751"/>
            <a:ext cx="908039" cy="906301"/>
          </a:xfrm>
          <a:prstGeom prst="rect">
            <a:avLst/>
          </a:prstGeom>
          <a:noFill/>
          <a:ln>
            <a:noFill/>
          </a:ln>
        </p:spPr>
      </p:pic>
      <p:pic>
        <p:nvPicPr>
          <p:cNvPr id="147" name="Google Shape;147;p27"/>
          <p:cNvPicPr preferRelativeResize="0"/>
          <p:nvPr/>
        </p:nvPicPr>
        <p:blipFill>
          <a:blip r:embed="rId7">
            <a:alphaModFix/>
          </a:blip>
          <a:stretch>
            <a:fillRect/>
          </a:stretch>
        </p:blipFill>
        <p:spPr>
          <a:xfrm>
            <a:off x="1008302" y="2831998"/>
            <a:ext cx="1176234" cy="841339"/>
          </a:xfrm>
          <a:prstGeom prst="rect">
            <a:avLst/>
          </a:prstGeom>
          <a:noFill/>
          <a:ln>
            <a:noFill/>
          </a:ln>
        </p:spPr>
      </p:pic>
      <p:sp>
        <p:nvSpPr>
          <p:cNvPr id="148" name="Google Shape;148;p27"/>
          <p:cNvSpPr txBox="1"/>
          <p:nvPr/>
        </p:nvSpPr>
        <p:spPr>
          <a:xfrm>
            <a:off x="1110636" y="2458491"/>
            <a:ext cx="11019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Barlow"/>
                <a:ea typeface="Barlow"/>
                <a:cs typeface="Barlow"/>
                <a:sym typeface="Barlow"/>
              </a:rPr>
              <a:t>Depth Camera</a:t>
            </a:r>
            <a:endParaRPr b="1" sz="1100">
              <a:latin typeface="Barlow"/>
              <a:ea typeface="Barlow"/>
              <a:cs typeface="Barlow"/>
              <a:sym typeface="Barlow"/>
            </a:endParaRPr>
          </a:p>
        </p:txBody>
      </p:sp>
      <p:sp>
        <p:nvSpPr>
          <p:cNvPr id="149" name="Google Shape;149;p27"/>
          <p:cNvSpPr txBox="1"/>
          <p:nvPr/>
        </p:nvSpPr>
        <p:spPr>
          <a:xfrm>
            <a:off x="1007982" y="3317472"/>
            <a:ext cx="12522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Barlow"/>
                <a:ea typeface="Barlow"/>
                <a:cs typeface="Barlow"/>
                <a:sym typeface="Barlow"/>
              </a:rPr>
              <a:t>Tracking Camera</a:t>
            </a:r>
            <a:endParaRPr b="1" sz="1100">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8"/>
          <p:cNvPicPr preferRelativeResize="0"/>
          <p:nvPr/>
        </p:nvPicPr>
        <p:blipFill rotWithShape="1">
          <a:blip r:embed="rId3">
            <a:alphaModFix/>
          </a:blip>
          <a:srcRect b="0" l="0" r="0" t="15675"/>
          <a:stretch/>
        </p:blipFill>
        <p:spPr>
          <a:xfrm>
            <a:off x="910975" y="806400"/>
            <a:ext cx="7322076" cy="4337100"/>
          </a:xfrm>
          <a:prstGeom prst="rect">
            <a:avLst/>
          </a:prstGeom>
          <a:noFill/>
          <a:ln>
            <a:noFill/>
          </a:ln>
        </p:spPr>
      </p:pic>
      <p:sp>
        <p:nvSpPr>
          <p:cNvPr id="156" name="Google Shape;156;p28"/>
          <p:cNvSpPr/>
          <p:nvPr/>
        </p:nvSpPr>
        <p:spPr>
          <a:xfrm>
            <a:off x="1412858" y="1013511"/>
            <a:ext cx="1839300" cy="552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p:nvPr/>
        </p:nvSpPr>
        <p:spPr>
          <a:xfrm>
            <a:off x="1412858" y="1565164"/>
            <a:ext cx="1839300" cy="5520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txBox="1"/>
          <p:nvPr/>
        </p:nvSpPr>
        <p:spPr>
          <a:xfrm>
            <a:off x="1221428" y="890391"/>
            <a:ext cx="20862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0000"/>
                </a:solidFill>
                <a:highlight>
                  <a:srgbClr val="FFFFFF"/>
                </a:highlight>
                <a:latin typeface="Barlow"/>
                <a:ea typeface="Barlow"/>
                <a:cs typeface="Barlow"/>
                <a:sym typeface="Barlow"/>
              </a:rPr>
              <a:t>D415 Depth Camera</a:t>
            </a:r>
            <a:endParaRPr b="1" sz="800">
              <a:solidFill>
                <a:srgbClr val="FF0000"/>
              </a:solidFill>
              <a:highlight>
                <a:srgbClr val="FFFFFF"/>
              </a:highlight>
              <a:latin typeface="Barlow"/>
              <a:ea typeface="Barlow"/>
              <a:cs typeface="Barlow"/>
              <a:sym typeface="Barlow"/>
            </a:endParaRPr>
          </a:p>
        </p:txBody>
      </p:sp>
      <p:sp>
        <p:nvSpPr>
          <p:cNvPr id="159" name="Google Shape;159;p28"/>
          <p:cNvSpPr txBox="1"/>
          <p:nvPr/>
        </p:nvSpPr>
        <p:spPr>
          <a:xfrm>
            <a:off x="1289560" y="1933023"/>
            <a:ext cx="20862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9900"/>
                </a:solidFill>
                <a:highlight>
                  <a:srgbClr val="FFFFFF"/>
                </a:highlight>
                <a:latin typeface="Barlow"/>
                <a:ea typeface="Barlow"/>
                <a:cs typeface="Barlow"/>
                <a:sym typeface="Barlow"/>
              </a:rPr>
              <a:t>T265 Tracking Camera</a:t>
            </a:r>
            <a:endParaRPr b="1" sz="800">
              <a:solidFill>
                <a:srgbClr val="FF9900"/>
              </a:solidFill>
              <a:highlight>
                <a:srgbClr val="FFFFFF"/>
              </a:highlight>
              <a:latin typeface="Barlow"/>
              <a:ea typeface="Barlow"/>
              <a:cs typeface="Barlow"/>
              <a:sym typeface="Barlow"/>
            </a:endParaRPr>
          </a:p>
        </p:txBody>
      </p:sp>
      <p:sp>
        <p:nvSpPr>
          <p:cNvPr id="160" name="Google Shape;160;p28"/>
          <p:cNvSpPr/>
          <p:nvPr/>
        </p:nvSpPr>
        <p:spPr>
          <a:xfrm>
            <a:off x="2966945" y="2236596"/>
            <a:ext cx="1392300" cy="867000"/>
          </a:xfrm>
          <a:prstGeom prst="rect">
            <a:avLst/>
          </a:prstGeom>
          <a:noFill/>
          <a:ln cap="flat" cmpd="sng" w="381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C4587"/>
              </a:solidFill>
            </a:endParaRPr>
          </a:p>
        </p:txBody>
      </p:sp>
      <p:sp>
        <p:nvSpPr>
          <p:cNvPr id="161" name="Google Shape;161;p28"/>
          <p:cNvSpPr txBox="1"/>
          <p:nvPr/>
        </p:nvSpPr>
        <p:spPr>
          <a:xfrm>
            <a:off x="2845774" y="2103948"/>
            <a:ext cx="16437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0B5394"/>
                </a:solidFill>
                <a:highlight>
                  <a:srgbClr val="FFFFFF"/>
                </a:highlight>
                <a:latin typeface="Barlow"/>
                <a:ea typeface="Barlow"/>
                <a:cs typeface="Barlow"/>
                <a:sym typeface="Barlow"/>
              </a:rPr>
              <a:t>Arduino Uno R3</a:t>
            </a:r>
            <a:endParaRPr b="1" sz="800">
              <a:solidFill>
                <a:srgbClr val="0B5394"/>
              </a:solidFill>
              <a:highlight>
                <a:srgbClr val="FFFFFF"/>
              </a:highlight>
              <a:latin typeface="Barlow"/>
              <a:ea typeface="Barlow"/>
              <a:cs typeface="Barlow"/>
              <a:sym typeface="Barlow"/>
            </a:endParaRPr>
          </a:p>
        </p:txBody>
      </p:sp>
      <p:sp>
        <p:nvSpPr>
          <p:cNvPr id="162" name="Google Shape;162;p28"/>
          <p:cNvSpPr/>
          <p:nvPr/>
        </p:nvSpPr>
        <p:spPr>
          <a:xfrm>
            <a:off x="1809924" y="2201521"/>
            <a:ext cx="1073100" cy="7455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8"/>
          <p:cNvSpPr txBox="1"/>
          <p:nvPr/>
        </p:nvSpPr>
        <p:spPr>
          <a:xfrm>
            <a:off x="1433755" y="2831214"/>
            <a:ext cx="18393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00FF"/>
                </a:solidFill>
                <a:highlight>
                  <a:srgbClr val="FFFFFF"/>
                </a:highlight>
                <a:latin typeface="Barlow"/>
                <a:ea typeface="Barlow"/>
                <a:cs typeface="Barlow"/>
                <a:sym typeface="Barlow"/>
              </a:rPr>
              <a:t>L298N Motor Driver</a:t>
            </a:r>
            <a:endParaRPr b="1" sz="800">
              <a:solidFill>
                <a:srgbClr val="FF00FF"/>
              </a:solidFill>
              <a:highlight>
                <a:srgbClr val="FFFFFF"/>
              </a:highlight>
              <a:latin typeface="Barlow"/>
              <a:ea typeface="Barlow"/>
              <a:cs typeface="Barlow"/>
              <a:sym typeface="Barlow"/>
            </a:endParaRPr>
          </a:p>
        </p:txBody>
      </p:sp>
      <p:sp>
        <p:nvSpPr>
          <p:cNvPr id="164" name="Google Shape;164;p28"/>
          <p:cNvSpPr txBox="1"/>
          <p:nvPr/>
        </p:nvSpPr>
        <p:spPr>
          <a:xfrm>
            <a:off x="3511174" y="871071"/>
            <a:ext cx="20862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A64D79"/>
                </a:solidFill>
                <a:highlight>
                  <a:srgbClr val="FFFFFF"/>
                </a:highlight>
                <a:latin typeface="Barlow"/>
                <a:ea typeface="Barlow"/>
                <a:cs typeface="Barlow"/>
                <a:sym typeface="Barlow"/>
              </a:rPr>
              <a:t>Host Card</a:t>
            </a:r>
            <a:endParaRPr b="1" sz="800">
              <a:solidFill>
                <a:srgbClr val="A64D79"/>
              </a:solidFill>
              <a:highlight>
                <a:srgbClr val="FFFFFF"/>
              </a:highlight>
              <a:latin typeface="Barlow"/>
              <a:ea typeface="Barlow"/>
              <a:cs typeface="Barlow"/>
              <a:sym typeface="Barlow"/>
            </a:endParaRPr>
          </a:p>
        </p:txBody>
      </p:sp>
      <p:sp>
        <p:nvSpPr>
          <p:cNvPr id="165" name="Google Shape;165;p28"/>
          <p:cNvSpPr/>
          <p:nvPr/>
        </p:nvSpPr>
        <p:spPr>
          <a:xfrm>
            <a:off x="4359395" y="1128478"/>
            <a:ext cx="427200" cy="745500"/>
          </a:xfrm>
          <a:prstGeom prst="rect">
            <a:avLst/>
          </a:prstGeom>
          <a:noFill/>
          <a:ln cap="flat" cmpd="sng" w="381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3923650" y="3794960"/>
            <a:ext cx="1839300" cy="432600"/>
          </a:xfrm>
          <a:prstGeom prst="rect">
            <a:avLst/>
          </a:prstGeom>
          <a:no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167" name="Google Shape;167;p28"/>
          <p:cNvSpPr txBox="1"/>
          <p:nvPr/>
        </p:nvSpPr>
        <p:spPr>
          <a:xfrm>
            <a:off x="3793664" y="3615468"/>
            <a:ext cx="20862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8E7CC3"/>
                </a:solidFill>
                <a:highlight>
                  <a:srgbClr val="FFFFFF"/>
                </a:highlight>
                <a:latin typeface="Barlow"/>
                <a:ea typeface="Barlow"/>
                <a:cs typeface="Barlow"/>
                <a:sym typeface="Barlow"/>
              </a:rPr>
              <a:t>Car Battery</a:t>
            </a:r>
            <a:endParaRPr b="1" sz="800">
              <a:solidFill>
                <a:srgbClr val="8E7CC3"/>
              </a:solidFill>
              <a:highlight>
                <a:srgbClr val="FFFFFF"/>
              </a:highlight>
              <a:latin typeface="Barlow"/>
              <a:ea typeface="Barlow"/>
              <a:cs typeface="Barlow"/>
              <a:sym typeface="Barlow"/>
            </a:endParaRPr>
          </a:p>
        </p:txBody>
      </p:sp>
      <p:sp>
        <p:nvSpPr>
          <p:cNvPr id="168" name="Google Shape;168;p28"/>
          <p:cNvSpPr txBox="1"/>
          <p:nvPr/>
        </p:nvSpPr>
        <p:spPr>
          <a:xfrm>
            <a:off x="2539341" y="3530933"/>
            <a:ext cx="20862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1C232"/>
                </a:solidFill>
                <a:highlight>
                  <a:srgbClr val="FFFFFF"/>
                </a:highlight>
                <a:latin typeface="Barlow"/>
                <a:ea typeface="Barlow"/>
                <a:cs typeface="Barlow"/>
                <a:sym typeface="Barlow"/>
              </a:rPr>
              <a:t>Electronic Speed Control</a:t>
            </a:r>
            <a:endParaRPr b="1" sz="800">
              <a:solidFill>
                <a:srgbClr val="F1C232"/>
              </a:solidFill>
              <a:highlight>
                <a:srgbClr val="FFFFFF"/>
              </a:highlight>
              <a:latin typeface="Barlow"/>
              <a:ea typeface="Barlow"/>
              <a:cs typeface="Barlow"/>
              <a:sym typeface="Barlow"/>
            </a:endParaRPr>
          </a:p>
        </p:txBody>
      </p:sp>
      <p:sp>
        <p:nvSpPr>
          <p:cNvPr id="169" name="Google Shape;169;p28"/>
          <p:cNvSpPr/>
          <p:nvPr/>
        </p:nvSpPr>
        <p:spPr>
          <a:xfrm>
            <a:off x="3273024" y="3794954"/>
            <a:ext cx="605400" cy="4326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170" name="Google Shape;170;p28"/>
          <p:cNvSpPr txBox="1"/>
          <p:nvPr>
            <p:ph type="title"/>
          </p:nvPr>
        </p:nvSpPr>
        <p:spPr>
          <a:xfrm>
            <a:off x="914400" y="224600"/>
            <a:ext cx="3444900" cy="74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Hardware</a:t>
            </a:r>
            <a:endParaRPr/>
          </a:p>
        </p:txBody>
      </p:sp>
      <p:sp>
        <p:nvSpPr>
          <p:cNvPr id="171" name="Google Shape;171;p28"/>
          <p:cNvSpPr/>
          <p:nvPr/>
        </p:nvSpPr>
        <p:spPr>
          <a:xfrm>
            <a:off x="4443080" y="1497361"/>
            <a:ext cx="2862900" cy="745500"/>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txBox="1"/>
          <p:nvPr/>
        </p:nvSpPr>
        <p:spPr>
          <a:xfrm>
            <a:off x="5301238" y="1348280"/>
            <a:ext cx="12333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6AA84F"/>
                </a:solidFill>
                <a:highlight>
                  <a:srgbClr val="FFFFFF"/>
                </a:highlight>
                <a:latin typeface="Barlow"/>
                <a:ea typeface="Barlow"/>
                <a:cs typeface="Barlow"/>
                <a:sym typeface="Barlow"/>
              </a:rPr>
              <a:t>Jetson TX2</a:t>
            </a:r>
            <a:endParaRPr b="1" sz="800">
              <a:solidFill>
                <a:srgbClr val="6AA84F"/>
              </a:solidFill>
              <a:highlight>
                <a:srgbClr val="FFFFFF"/>
              </a:highlight>
              <a:latin typeface="Barlow"/>
              <a:ea typeface="Barlow"/>
              <a:cs typeface="Barlow"/>
              <a:sym typeface="Barlow"/>
            </a:endParaRPr>
          </a:p>
        </p:txBody>
      </p:sp>
      <p:sp>
        <p:nvSpPr>
          <p:cNvPr id="173" name="Google Shape;173;p28"/>
          <p:cNvSpPr/>
          <p:nvPr/>
        </p:nvSpPr>
        <p:spPr>
          <a:xfrm>
            <a:off x="5064791" y="2269288"/>
            <a:ext cx="2240700" cy="867000"/>
          </a:xfrm>
          <a:prstGeom prst="rect">
            <a:avLst/>
          </a:prstGeom>
          <a:noFill/>
          <a:ln cap="flat" cmpd="sng" w="38100">
            <a:solidFill>
              <a:srgbClr val="FF7B7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txBox="1"/>
          <p:nvPr/>
        </p:nvSpPr>
        <p:spPr>
          <a:xfrm>
            <a:off x="5166976" y="2127490"/>
            <a:ext cx="2086200" cy="31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7B7B"/>
                </a:solidFill>
                <a:highlight>
                  <a:srgbClr val="FFFFFF"/>
                </a:highlight>
                <a:latin typeface="Barlow"/>
                <a:ea typeface="Barlow"/>
                <a:cs typeface="Barlow"/>
                <a:sym typeface="Barlow"/>
              </a:rPr>
              <a:t>PowerAdd Pro Battery</a:t>
            </a:r>
            <a:endParaRPr b="1" sz="800">
              <a:solidFill>
                <a:srgbClr val="FF7B7B"/>
              </a:solidFill>
              <a:highlight>
                <a:srgbClr val="FFFFFF"/>
              </a:highlight>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Software</a:t>
            </a:r>
            <a:endParaRPr/>
          </a:p>
        </p:txBody>
      </p:sp>
      <p:sp>
        <p:nvSpPr>
          <p:cNvPr id="180" name="Google Shape;180;p29"/>
          <p:cNvSpPr txBox="1"/>
          <p:nvPr>
            <p:ph idx="1" type="body"/>
          </p:nvPr>
        </p:nvSpPr>
        <p:spPr>
          <a:xfrm>
            <a:off x="457200" y="1367500"/>
            <a:ext cx="7737900" cy="2005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Our software stack has four layers:</a:t>
            </a:r>
            <a:endParaRPr/>
          </a:p>
          <a:p>
            <a:pPr indent="-342900" lvl="1" marL="914400" rtl="0" algn="l">
              <a:spcBef>
                <a:spcPts val="0"/>
              </a:spcBef>
              <a:spcAft>
                <a:spcPts val="0"/>
              </a:spcAft>
              <a:buSzPts val="1800"/>
              <a:buChar char="▹"/>
            </a:pPr>
            <a:r>
              <a:rPr lang="en"/>
              <a:t>Serial Communication for ESCs for motors and servo control</a:t>
            </a:r>
            <a:endParaRPr/>
          </a:p>
          <a:p>
            <a:pPr indent="-342900" lvl="1" marL="914400" rtl="0" algn="l">
              <a:spcBef>
                <a:spcPts val="0"/>
              </a:spcBef>
              <a:spcAft>
                <a:spcPts val="0"/>
              </a:spcAft>
              <a:buSzPts val="1800"/>
              <a:buChar char="▹"/>
            </a:pPr>
            <a:r>
              <a:rPr lang="en"/>
              <a:t>Node for Intel Realsense cameras receiving video data</a:t>
            </a:r>
            <a:endParaRPr/>
          </a:p>
          <a:p>
            <a:pPr indent="-342900" lvl="1" marL="914400" rtl="0" algn="l">
              <a:spcBef>
                <a:spcPts val="0"/>
              </a:spcBef>
              <a:spcAft>
                <a:spcPts val="0"/>
              </a:spcAft>
              <a:buSzPts val="1800"/>
              <a:buChar char="▹"/>
            </a:pPr>
            <a:r>
              <a:rPr lang="en"/>
              <a:t>Mapping environment in visual interface</a:t>
            </a:r>
            <a:endParaRPr/>
          </a:p>
          <a:p>
            <a:pPr indent="-342900" lvl="1" marL="914400" rtl="0" algn="l">
              <a:spcBef>
                <a:spcPts val="0"/>
              </a:spcBef>
              <a:spcAft>
                <a:spcPts val="0"/>
              </a:spcAft>
              <a:buSzPts val="1800"/>
              <a:buChar char="▹"/>
            </a:pPr>
            <a:r>
              <a:rPr lang="en"/>
              <a:t>Navigation node for obstacle avoidance and PIDs</a:t>
            </a:r>
            <a:endParaRPr/>
          </a:p>
        </p:txBody>
      </p:sp>
      <p:sp>
        <p:nvSpPr>
          <p:cNvPr id="181" name="Google Shape;181;p29"/>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9"/>
          <p:cNvPicPr preferRelativeResize="0"/>
          <p:nvPr/>
        </p:nvPicPr>
        <p:blipFill>
          <a:blip r:embed="rId3">
            <a:alphaModFix/>
          </a:blip>
          <a:stretch>
            <a:fillRect/>
          </a:stretch>
        </p:blipFill>
        <p:spPr>
          <a:xfrm>
            <a:off x="907414" y="3652002"/>
            <a:ext cx="3008074" cy="794575"/>
          </a:xfrm>
          <a:prstGeom prst="rect">
            <a:avLst/>
          </a:prstGeom>
          <a:noFill/>
          <a:ln>
            <a:noFill/>
          </a:ln>
        </p:spPr>
      </p:pic>
      <p:pic>
        <p:nvPicPr>
          <p:cNvPr id="183" name="Google Shape;183;p29"/>
          <p:cNvPicPr preferRelativeResize="0"/>
          <p:nvPr/>
        </p:nvPicPr>
        <p:blipFill rotWithShape="1">
          <a:blip r:embed="rId4">
            <a:alphaModFix/>
          </a:blip>
          <a:srcRect b="35947" l="0" r="0" t="36411"/>
          <a:stretch/>
        </p:blipFill>
        <p:spPr>
          <a:xfrm>
            <a:off x="4572000" y="3575363"/>
            <a:ext cx="3429000" cy="94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Testing &amp; Results</a:t>
            </a:r>
            <a:endParaRPr/>
          </a:p>
        </p:txBody>
      </p:sp>
      <p:sp>
        <p:nvSpPr>
          <p:cNvPr id="189" name="Google Shape;189;p30"/>
          <p:cNvSpPr txBox="1"/>
          <p:nvPr>
            <p:ph idx="1" type="body"/>
          </p:nvPr>
        </p:nvSpPr>
        <p:spPr>
          <a:xfrm>
            <a:off x="509000" y="1278825"/>
            <a:ext cx="8006100" cy="1851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a:t>Able to manually drive rover</a:t>
            </a:r>
            <a:endParaRPr/>
          </a:p>
          <a:p>
            <a:pPr indent="-342900" lvl="0" marL="457200" rtl="0" algn="l">
              <a:spcBef>
                <a:spcPts val="0"/>
              </a:spcBef>
              <a:spcAft>
                <a:spcPts val="0"/>
              </a:spcAft>
              <a:buSzPts val="1800"/>
              <a:buChar char="▸"/>
            </a:pPr>
            <a:r>
              <a:rPr lang="en"/>
              <a:t>Successfully demonstrated acquiring  an AprilTag and tracking its coordinates</a:t>
            </a:r>
            <a:endParaRPr/>
          </a:p>
          <a:p>
            <a:pPr indent="-342900" lvl="0" marL="457200" rtl="0" algn="l">
              <a:spcBef>
                <a:spcPts val="0"/>
              </a:spcBef>
              <a:spcAft>
                <a:spcPts val="0"/>
              </a:spcAft>
              <a:buSzPts val="1800"/>
              <a:buChar char="▸"/>
            </a:pPr>
            <a:r>
              <a:rPr lang="en"/>
              <a:t>Navigated towards AprilTag however PID control needed tuning</a:t>
            </a:r>
            <a:endParaRPr/>
          </a:p>
          <a:p>
            <a:pPr indent="-342900" lvl="0" marL="457200" rtl="0" algn="l">
              <a:spcBef>
                <a:spcPts val="0"/>
              </a:spcBef>
              <a:spcAft>
                <a:spcPts val="0"/>
              </a:spcAft>
              <a:buSzPts val="1800"/>
              <a:buChar char="▸"/>
            </a:pPr>
            <a:r>
              <a:rPr lang="en"/>
              <a:t>In the process of developing mapping and obstacle avoidance tests</a:t>
            </a:r>
            <a:endParaRPr/>
          </a:p>
        </p:txBody>
      </p:sp>
      <p:sp>
        <p:nvSpPr>
          <p:cNvPr id="190" name="Google Shape;190;p30"/>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1" name="Google Shape;191;p30"/>
          <p:cNvPicPr preferRelativeResize="0"/>
          <p:nvPr/>
        </p:nvPicPr>
        <p:blipFill rotWithShape="1">
          <a:blip r:embed="rId3">
            <a:alphaModFix/>
          </a:blip>
          <a:srcRect b="33264" l="45992" r="0" t="31365"/>
          <a:stretch/>
        </p:blipFill>
        <p:spPr>
          <a:xfrm>
            <a:off x="661400" y="3130725"/>
            <a:ext cx="4884270" cy="1799150"/>
          </a:xfrm>
          <a:prstGeom prst="rect">
            <a:avLst/>
          </a:prstGeom>
          <a:noFill/>
          <a:ln>
            <a:noFill/>
          </a:ln>
        </p:spPr>
      </p:pic>
      <p:pic>
        <p:nvPicPr>
          <p:cNvPr id="192" name="Google Shape;192;p30"/>
          <p:cNvPicPr preferRelativeResize="0"/>
          <p:nvPr/>
        </p:nvPicPr>
        <p:blipFill>
          <a:blip r:embed="rId4">
            <a:alphaModFix/>
          </a:blip>
          <a:stretch>
            <a:fillRect/>
          </a:stretch>
        </p:blipFill>
        <p:spPr>
          <a:xfrm>
            <a:off x="6536762" y="3130725"/>
            <a:ext cx="1734913" cy="1799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457200" y="605600"/>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Concluding Remarks-Tommy</a:t>
            </a:r>
            <a:endParaRPr/>
          </a:p>
        </p:txBody>
      </p:sp>
      <p:sp>
        <p:nvSpPr>
          <p:cNvPr id="198" name="Google Shape;198;p31"/>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Customer feedback</a:t>
            </a:r>
            <a:endParaRPr/>
          </a:p>
        </p:txBody>
      </p:sp>
      <p:sp>
        <p:nvSpPr>
          <p:cNvPr id="199" name="Google Shape;199;p31"/>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31"/>
          <p:cNvPicPr preferRelativeResize="0"/>
          <p:nvPr/>
        </p:nvPicPr>
        <p:blipFill>
          <a:blip r:embed="rId3">
            <a:alphaModFix/>
          </a:blip>
          <a:stretch>
            <a:fillRect/>
          </a:stretch>
        </p:blipFill>
        <p:spPr>
          <a:xfrm>
            <a:off x="4858175" y="0"/>
            <a:ext cx="4652748" cy="3487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txBox="1"/>
          <p:nvPr>
            <p:ph idx="12" type="sldNum"/>
          </p:nvPr>
        </p:nvSpPr>
        <p:spPr>
          <a:xfrm>
            <a:off x="8649025" y="4636750"/>
            <a:ext cx="456900" cy="4686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06" name="Google Shape;206;p32"/>
          <p:cNvGrpSpPr/>
          <p:nvPr/>
        </p:nvGrpSpPr>
        <p:grpSpPr>
          <a:xfrm>
            <a:off x="5460423" y="2867184"/>
            <a:ext cx="969156" cy="1499695"/>
            <a:chOff x="5702130" y="2714100"/>
            <a:chExt cx="720508" cy="1114932"/>
          </a:xfrm>
        </p:grpSpPr>
        <p:sp>
          <p:nvSpPr>
            <p:cNvPr id="207" name="Google Shape;207;p32"/>
            <p:cNvSpPr/>
            <p:nvPr/>
          </p:nvSpPr>
          <p:spPr>
            <a:xfrm>
              <a:off x="5702130" y="3450404"/>
              <a:ext cx="661143" cy="378628"/>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32"/>
            <p:cNvSpPr/>
            <p:nvPr/>
          </p:nvSpPr>
          <p:spPr>
            <a:xfrm>
              <a:off x="5753112" y="3269923"/>
              <a:ext cx="438643" cy="253478"/>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32"/>
            <p:cNvSpPr/>
            <p:nvPr/>
          </p:nvSpPr>
          <p:spPr>
            <a:xfrm>
              <a:off x="5753112" y="3396627"/>
              <a:ext cx="219321" cy="380182"/>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32"/>
            <p:cNvSpPr/>
            <p:nvPr/>
          </p:nvSpPr>
          <p:spPr>
            <a:xfrm>
              <a:off x="5972434" y="3396627"/>
              <a:ext cx="219321" cy="380182"/>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32"/>
            <p:cNvSpPr/>
            <p:nvPr/>
          </p:nvSpPr>
          <p:spPr>
            <a:xfrm>
              <a:off x="6258852" y="3547962"/>
              <a:ext cx="163693" cy="92284"/>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32"/>
            <p:cNvSpPr/>
            <p:nvPr/>
          </p:nvSpPr>
          <p:spPr>
            <a:xfrm>
              <a:off x="6261591" y="3563469"/>
              <a:ext cx="161047" cy="76989"/>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32"/>
            <p:cNvSpPr/>
            <p:nvPr/>
          </p:nvSpPr>
          <p:spPr>
            <a:xfrm>
              <a:off x="6125761" y="3477013"/>
              <a:ext cx="163728" cy="92404"/>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32"/>
            <p:cNvSpPr/>
            <p:nvPr/>
          </p:nvSpPr>
          <p:spPr>
            <a:xfrm>
              <a:off x="6128770" y="3492521"/>
              <a:ext cx="161047" cy="76897"/>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32"/>
            <p:cNvSpPr/>
            <p:nvPr/>
          </p:nvSpPr>
          <p:spPr>
            <a:xfrm>
              <a:off x="5823423" y="3126580"/>
              <a:ext cx="528149" cy="454750"/>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32"/>
            <p:cNvSpPr/>
            <p:nvPr/>
          </p:nvSpPr>
          <p:spPr>
            <a:xfrm>
              <a:off x="5778957" y="3037573"/>
              <a:ext cx="113827" cy="198854"/>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32"/>
            <p:cNvSpPr/>
            <p:nvPr/>
          </p:nvSpPr>
          <p:spPr>
            <a:xfrm>
              <a:off x="5770130" y="2920257"/>
              <a:ext cx="75979" cy="146335"/>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32"/>
            <p:cNvSpPr/>
            <p:nvPr/>
          </p:nvSpPr>
          <p:spPr>
            <a:xfrm>
              <a:off x="5848455" y="2726326"/>
              <a:ext cx="173933" cy="278603"/>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9" name="Google Shape;219;p32"/>
            <p:cNvGrpSpPr/>
            <p:nvPr/>
          </p:nvGrpSpPr>
          <p:grpSpPr>
            <a:xfrm>
              <a:off x="5953704" y="2950669"/>
              <a:ext cx="358798" cy="379107"/>
              <a:chOff x="4345944" y="4626313"/>
              <a:chExt cx="483621" cy="510995"/>
            </a:xfrm>
          </p:grpSpPr>
          <p:grpSp>
            <p:nvGrpSpPr>
              <p:cNvPr id="220" name="Google Shape;220;p32"/>
              <p:cNvGrpSpPr/>
              <p:nvPr/>
            </p:nvGrpSpPr>
            <p:grpSpPr>
              <a:xfrm>
                <a:off x="4345944" y="4852987"/>
                <a:ext cx="474200" cy="284321"/>
                <a:chOff x="4345944" y="4852987"/>
                <a:chExt cx="474200" cy="284321"/>
              </a:xfrm>
            </p:grpSpPr>
            <p:sp>
              <p:nvSpPr>
                <p:cNvPr id="221" name="Google Shape;221;p32"/>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32"/>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32"/>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4" name="Google Shape;224;p32"/>
                <p:cNvGrpSpPr/>
                <p:nvPr/>
              </p:nvGrpSpPr>
              <p:grpSpPr>
                <a:xfrm>
                  <a:off x="4457040" y="4985575"/>
                  <a:ext cx="133724" cy="77247"/>
                  <a:chOff x="4457040" y="4985575"/>
                  <a:chExt cx="133724" cy="77247"/>
                </a:xfrm>
              </p:grpSpPr>
              <p:sp>
                <p:nvSpPr>
                  <p:cNvPr id="225" name="Google Shape;225;p32"/>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32"/>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7" name="Google Shape;227;p32"/>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32"/>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32"/>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32"/>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32"/>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32"/>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32"/>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32"/>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32"/>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32"/>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32"/>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32"/>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32"/>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32"/>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32"/>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32"/>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32"/>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 name="Google Shape;244;p32"/>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32"/>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32"/>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32"/>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32"/>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32"/>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32"/>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32"/>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32"/>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32"/>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32"/>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32"/>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32"/>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32"/>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32"/>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32"/>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32"/>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32"/>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32"/>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32"/>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32"/>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32"/>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32"/>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32"/>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32"/>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32"/>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32"/>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32"/>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32"/>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32"/>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32"/>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32"/>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32"/>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32"/>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32"/>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32"/>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32"/>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32"/>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32"/>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32"/>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32"/>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32"/>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32"/>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32"/>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32"/>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32"/>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32"/>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1" name="Google Shape;291;p32"/>
              <p:cNvGrpSpPr/>
              <p:nvPr/>
            </p:nvGrpSpPr>
            <p:grpSpPr>
              <a:xfrm>
                <a:off x="4543079" y="4626313"/>
                <a:ext cx="286486" cy="386884"/>
                <a:chOff x="4543079" y="4626313"/>
                <a:chExt cx="286486" cy="386884"/>
              </a:xfrm>
            </p:grpSpPr>
            <p:grpSp>
              <p:nvGrpSpPr>
                <p:cNvPr id="292" name="Google Shape;292;p32"/>
                <p:cNvGrpSpPr/>
                <p:nvPr/>
              </p:nvGrpSpPr>
              <p:grpSpPr>
                <a:xfrm>
                  <a:off x="4543079" y="4626313"/>
                  <a:ext cx="286486" cy="386884"/>
                  <a:chOff x="4543079" y="4626313"/>
                  <a:chExt cx="286486" cy="386884"/>
                </a:xfrm>
              </p:grpSpPr>
              <p:sp>
                <p:nvSpPr>
                  <p:cNvPr id="293" name="Google Shape;293;p32"/>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32"/>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32"/>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32"/>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32"/>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8" name="Google Shape;298;p32"/>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32"/>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32"/>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01" name="Google Shape;301;p32"/>
            <p:cNvSpPr/>
            <p:nvPr/>
          </p:nvSpPr>
          <p:spPr>
            <a:xfrm>
              <a:off x="5791645" y="2923422"/>
              <a:ext cx="267439" cy="443245"/>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32"/>
            <p:cNvSpPr/>
            <p:nvPr/>
          </p:nvSpPr>
          <p:spPr>
            <a:xfrm>
              <a:off x="5984450" y="2998026"/>
              <a:ext cx="339251" cy="264385"/>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32"/>
            <p:cNvSpPr/>
            <p:nvPr/>
          </p:nvSpPr>
          <p:spPr>
            <a:xfrm>
              <a:off x="5972411" y="2992562"/>
              <a:ext cx="103399" cy="151277"/>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32"/>
            <p:cNvSpPr/>
            <p:nvPr/>
          </p:nvSpPr>
          <p:spPr>
            <a:xfrm>
              <a:off x="5853703" y="2714100"/>
              <a:ext cx="168600" cy="186070"/>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32"/>
            <p:cNvSpPr/>
            <p:nvPr/>
          </p:nvSpPr>
          <p:spPr>
            <a:xfrm>
              <a:off x="6042411" y="3395637"/>
              <a:ext cx="149344" cy="206344"/>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32"/>
            <p:cNvSpPr/>
            <p:nvPr/>
          </p:nvSpPr>
          <p:spPr>
            <a:xfrm>
              <a:off x="6093887" y="3373236"/>
              <a:ext cx="97868" cy="57169"/>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7" name="Google Shape;307;p32"/>
          <p:cNvSpPr txBox="1"/>
          <p:nvPr>
            <p:ph idx="4294967295" type="ctrTitle"/>
          </p:nvPr>
        </p:nvSpPr>
        <p:spPr>
          <a:xfrm>
            <a:off x="812175" y="2288113"/>
            <a:ext cx="4343700" cy="8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200"/>
              <a:t>THANKS!</a:t>
            </a:r>
            <a:endParaRPr sz="7200"/>
          </a:p>
        </p:txBody>
      </p:sp>
      <p:sp>
        <p:nvSpPr>
          <p:cNvPr id="308" name="Google Shape;308;p32"/>
          <p:cNvSpPr txBox="1"/>
          <p:nvPr>
            <p:ph idx="4294967295" type="subTitle"/>
          </p:nvPr>
        </p:nvSpPr>
        <p:spPr>
          <a:xfrm>
            <a:off x="812175" y="3106734"/>
            <a:ext cx="4343700" cy="19200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600">
                <a:solidFill>
                  <a:schemeClr val="accent1"/>
                </a:solidFill>
                <a:latin typeface="Barlow"/>
                <a:ea typeface="Barlow"/>
                <a:cs typeface="Barlow"/>
                <a:sym typeface="Barlow"/>
              </a:rPr>
              <a:t>Any questions?</a:t>
            </a:r>
            <a:endParaRPr b="1" sz="3600">
              <a:solidFill>
                <a:schemeClr val="accent1"/>
              </a:solidFill>
              <a:latin typeface="Barlow"/>
              <a:ea typeface="Barlow"/>
              <a:cs typeface="Barlow"/>
              <a:sym typeface="Barlow"/>
            </a:endParaRPr>
          </a:p>
          <a:p>
            <a:pPr indent="0" lvl="0" marL="0" rtl="0" algn="l">
              <a:spcBef>
                <a:spcPts val="600"/>
              </a:spcBef>
              <a:spcAft>
                <a:spcPts val="0"/>
              </a:spcAft>
              <a:buNone/>
            </a:pPr>
            <a:r>
              <a:t/>
            </a:r>
            <a:endParaRPr/>
          </a:p>
        </p:txBody>
      </p:sp>
      <p:pic>
        <p:nvPicPr>
          <p:cNvPr id="309" name="Google Shape;309;p32"/>
          <p:cNvPicPr preferRelativeResize="0"/>
          <p:nvPr/>
        </p:nvPicPr>
        <p:blipFill>
          <a:blip r:embed="rId3">
            <a:alphaModFix/>
          </a:blip>
          <a:stretch>
            <a:fillRect/>
          </a:stretch>
        </p:blipFill>
        <p:spPr>
          <a:xfrm flipH="1">
            <a:off x="6163205" y="1939171"/>
            <a:ext cx="2090552" cy="1265172"/>
          </a:xfrm>
          <a:prstGeom prst="rect">
            <a:avLst/>
          </a:prstGeom>
          <a:noFill/>
          <a:ln>
            <a:noFill/>
          </a:ln>
        </p:spPr>
      </p:pic>
      <p:grpSp>
        <p:nvGrpSpPr>
          <p:cNvPr id="310" name="Google Shape;310;p32"/>
          <p:cNvGrpSpPr/>
          <p:nvPr/>
        </p:nvGrpSpPr>
        <p:grpSpPr>
          <a:xfrm>
            <a:off x="7242141" y="535520"/>
            <a:ext cx="886298" cy="1373938"/>
            <a:chOff x="6492500" y="4126007"/>
            <a:chExt cx="272380" cy="422295"/>
          </a:xfrm>
        </p:grpSpPr>
        <p:sp>
          <p:nvSpPr>
            <p:cNvPr id="311" name="Google Shape;311;p32"/>
            <p:cNvSpPr/>
            <p:nvPr/>
          </p:nvSpPr>
          <p:spPr>
            <a:xfrm rot="10800000">
              <a:off x="6492500" y="4391998"/>
              <a:ext cx="272380" cy="156304"/>
            </a:xfrm>
            <a:custGeom>
              <a:rect b="b" l="l" r="r" t="t"/>
              <a:pathLst>
                <a:path extrusionOk="0" h="369950" w="644687">
                  <a:moveTo>
                    <a:pt x="258217" y="369951"/>
                  </a:moveTo>
                  <a:lnTo>
                    <a:pt x="0" y="221837"/>
                  </a:lnTo>
                  <a:lnTo>
                    <a:pt x="386471" y="0"/>
                  </a:lnTo>
                  <a:lnTo>
                    <a:pt x="644688" y="148114"/>
                  </a:lnTo>
                  <a:lnTo>
                    <a:pt x="258217" y="369951"/>
                  </a:lnTo>
                  <a:close/>
                </a:path>
              </a:pathLst>
            </a:custGeom>
            <a:solidFill>
              <a:srgbClr val="000000">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32"/>
            <p:cNvSpPr/>
            <p:nvPr/>
          </p:nvSpPr>
          <p:spPr>
            <a:xfrm flipH="1">
              <a:off x="6563174" y="4299082"/>
              <a:ext cx="180704" cy="104592"/>
            </a:xfrm>
            <a:custGeom>
              <a:rect b="b" l="l" r="r" t="t"/>
              <a:pathLst>
                <a:path extrusionOk="0" h="247554" w="427701">
                  <a:moveTo>
                    <a:pt x="213851" y="247555"/>
                  </a:moveTo>
                  <a:lnTo>
                    <a:pt x="0" y="123730"/>
                  </a:lnTo>
                  <a:lnTo>
                    <a:pt x="213851" y="0"/>
                  </a:lnTo>
                  <a:lnTo>
                    <a:pt x="427702" y="123730"/>
                  </a:lnTo>
                  <a:lnTo>
                    <a:pt x="213851" y="247555"/>
                  </a:lnTo>
                  <a:close/>
                </a:path>
              </a:pathLst>
            </a:custGeom>
            <a:solidFill>
              <a:srgbClr val="E9EA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32"/>
            <p:cNvSpPr/>
            <p:nvPr/>
          </p:nvSpPr>
          <p:spPr>
            <a:xfrm flipH="1">
              <a:off x="6653526" y="4351284"/>
              <a:ext cx="90352" cy="156908"/>
            </a:xfrm>
            <a:custGeom>
              <a:rect b="b" l="l" r="r" t="t"/>
              <a:pathLst>
                <a:path extrusionOk="0" h="371379" w="213850">
                  <a:moveTo>
                    <a:pt x="213851" y="371380"/>
                  </a:moveTo>
                  <a:lnTo>
                    <a:pt x="0" y="247555"/>
                  </a:lnTo>
                  <a:lnTo>
                    <a:pt x="0" y="0"/>
                  </a:lnTo>
                  <a:lnTo>
                    <a:pt x="213851" y="123825"/>
                  </a:lnTo>
                  <a:lnTo>
                    <a:pt x="213851" y="371380"/>
                  </a:lnTo>
                  <a:close/>
                </a:path>
              </a:pathLst>
            </a:custGeom>
            <a:solidFill>
              <a:srgbClr val="C5C7D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32"/>
            <p:cNvSpPr/>
            <p:nvPr/>
          </p:nvSpPr>
          <p:spPr>
            <a:xfrm flipH="1">
              <a:off x="6563303" y="4351284"/>
              <a:ext cx="90352" cy="156908"/>
            </a:xfrm>
            <a:custGeom>
              <a:rect b="b" l="l" r="r" t="t"/>
              <a:pathLst>
                <a:path extrusionOk="0" h="371379" w="213850">
                  <a:moveTo>
                    <a:pt x="213851" y="247555"/>
                  </a:moveTo>
                  <a:lnTo>
                    <a:pt x="0" y="371380"/>
                  </a:lnTo>
                  <a:lnTo>
                    <a:pt x="0" y="123825"/>
                  </a:lnTo>
                  <a:lnTo>
                    <a:pt x="213851" y="0"/>
                  </a:lnTo>
                  <a:lnTo>
                    <a:pt x="213851" y="247555"/>
                  </a:lnTo>
                  <a:close/>
                </a:path>
              </a:pathLst>
            </a:custGeom>
            <a:solidFill>
              <a:srgbClr val="D5D6E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32"/>
            <p:cNvSpPr/>
            <p:nvPr/>
          </p:nvSpPr>
          <p:spPr>
            <a:xfrm>
              <a:off x="6631565" y="4127172"/>
              <a:ext cx="91738" cy="134124"/>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32"/>
            <p:cNvSpPr/>
            <p:nvPr/>
          </p:nvSpPr>
          <p:spPr>
            <a:xfrm>
              <a:off x="6638516" y="4126007"/>
              <a:ext cx="43942" cy="54150"/>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32"/>
            <p:cNvSpPr/>
            <p:nvPr/>
          </p:nvSpPr>
          <p:spPr>
            <a:xfrm>
              <a:off x="6647100" y="4184749"/>
              <a:ext cx="54203" cy="60663"/>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32"/>
            <p:cNvSpPr/>
            <p:nvPr/>
          </p:nvSpPr>
          <p:spPr>
            <a:xfrm>
              <a:off x="6554604" y="4208935"/>
              <a:ext cx="102289" cy="145613"/>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32"/>
            <p:cNvSpPr/>
            <p:nvPr/>
          </p:nvSpPr>
          <p:spPr>
            <a:xfrm>
              <a:off x="6631332" y="4204595"/>
              <a:ext cx="79014" cy="104225"/>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F7B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32"/>
            <p:cNvSpPr/>
            <p:nvPr/>
          </p:nvSpPr>
          <p:spPr>
            <a:xfrm>
              <a:off x="6645396" y="4130153"/>
              <a:ext cx="58127" cy="71607"/>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32"/>
            <p:cNvSpPr/>
            <p:nvPr/>
          </p:nvSpPr>
          <p:spPr>
            <a:xfrm>
              <a:off x="6647754" y="4129873"/>
              <a:ext cx="58357" cy="54923"/>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32"/>
            <p:cNvSpPr/>
            <p:nvPr/>
          </p:nvSpPr>
          <p:spPr>
            <a:xfrm>
              <a:off x="6577749" y="4490229"/>
              <a:ext cx="45891" cy="35005"/>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32"/>
            <p:cNvSpPr/>
            <p:nvPr/>
          </p:nvSpPr>
          <p:spPr>
            <a:xfrm>
              <a:off x="6577951" y="4501389"/>
              <a:ext cx="45683" cy="23850"/>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32"/>
            <p:cNvSpPr/>
            <p:nvPr/>
          </p:nvSpPr>
          <p:spPr>
            <a:xfrm>
              <a:off x="6554804" y="4475155"/>
              <a:ext cx="42007" cy="32542"/>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32"/>
            <p:cNvSpPr/>
            <p:nvPr/>
          </p:nvSpPr>
          <p:spPr>
            <a:xfrm>
              <a:off x="6554997" y="4485886"/>
              <a:ext cx="41840" cy="2184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32"/>
            <p:cNvSpPr/>
            <p:nvPr/>
          </p:nvSpPr>
          <p:spPr>
            <a:xfrm>
              <a:off x="6570371" y="4307401"/>
              <a:ext cx="100028" cy="172524"/>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32"/>
            <p:cNvSpPr/>
            <p:nvPr/>
          </p:nvSpPr>
          <p:spPr>
            <a:xfrm>
              <a:off x="6597627" y="4307742"/>
              <a:ext cx="99584" cy="18680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32"/>
            <p:cNvSpPr/>
            <p:nvPr/>
          </p:nvSpPr>
          <p:spPr>
            <a:xfrm>
              <a:off x="6560564" y="4295988"/>
              <a:ext cx="148920" cy="137079"/>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32"/>
            <p:cNvSpPr/>
            <p:nvPr/>
          </p:nvSpPr>
          <p:spPr>
            <a:xfrm>
              <a:off x="6680201" y="4215053"/>
              <a:ext cx="51754" cy="18144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32"/>
            <p:cNvSpPr/>
            <p:nvPr/>
          </p:nvSpPr>
          <p:spPr>
            <a:xfrm>
              <a:off x="6690335" y="4212768"/>
              <a:ext cx="31293" cy="39798"/>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32"/>
            <p:cNvSpPr/>
            <p:nvPr/>
          </p:nvSpPr>
          <p:spPr>
            <a:xfrm>
              <a:off x="6629015" y="4204538"/>
              <a:ext cx="26768" cy="28104"/>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2" name="Google Shape;332;p32"/>
            <p:cNvGrpSpPr/>
            <p:nvPr/>
          </p:nvGrpSpPr>
          <p:grpSpPr>
            <a:xfrm>
              <a:off x="6551332" y="4270885"/>
              <a:ext cx="147943" cy="112126"/>
              <a:chOff x="6621095" y="1452181"/>
              <a:chExt cx="330894" cy="250785"/>
            </a:xfrm>
          </p:grpSpPr>
          <p:sp>
            <p:nvSpPr>
              <p:cNvPr id="333" name="Google Shape;333;p32"/>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32"/>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32"/>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32"/>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32"/>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